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0"/>
  </p:notesMasterIdLst>
  <p:handoutMasterIdLst>
    <p:handoutMasterId r:id="rId21"/>
  </p:handoutMasterIdLst>
  <p:sldIdLst>
    <p:sldId id="292" r:id="rId5"/>
    <p:sldId id="291" r:id="rId6"/>
    <p:sldId id="301" r:id="rId7"/>
    <p:sldId id="294" r:id="rId8"/>
    <p:sldId id="304" r:id="rId9"/>
    <p:sldId id="298" r:id="rId10"/>
    <p:sldId id="306" r:id="rId11"/>
    <p:sldId id="295" r:id="rId12"/>
    <p:sldId id="302" r:id="rId13"/>
    <p:sldId id="296" r:id="rId14"/>
    <p:sldId id="305" r:id="rId15"/>
    <p:sldId id="297" r:id="rId16"/>
    <p:sldId id="300" r:id="rId17"/>
    <p:sldId id="303" r:id="rId18"/>
    <p:sldId id="293" r:id="rId1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3"/>
    <a:srgbClr val="E98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9"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4698136367958878E-2"/>
          <c:y val="2.5481322482460843E-2"/>
          <c:w val="0.95305721206883287"/>
          <c:h val="0.86171375664917504"/>
        </c:manualLayout>
      </c:layout>
      <c:lineChart>
        <c:grouping val="standard"/>
        <c:varyColors val="0"/>
        <c:ser>
          <c:idx val="0"/>
          <c:order val="0"/>
          <c:tx>
            <c:strRef>
              <c:f>'[Grafico in Microsoft PowerPoint]Foglio1'!$B$1</c:f>
              <c:strCache>
                <c:ptCount val="1"/>
                <c:pt idx="0">
                  <c:v>Serie 1</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'[Grafico in Microsoft PowerPoint]Foglio1'!$A$2:$A$10</c:f>
              <c:numCache>
                <c:formatCode>mmm\-yy</c:formatCode>
                <c:ptCount val="9"/>
                <c:pt idx="0">
                  <c:v>44440</c:v>
                </c:pt>
                <c:pt idx="1">
                  <c:v>44470</c:v>
                </c:pt>
                <c:pt idx="2">
                  <c:v>44501</c:v>
                </c:pt>
                <c:pt idx="3">
                  <c:v>44562</c:v>
                </c:pt>
                <c:pt idx="4">
                  <c:v>44621</c:v>
                </c:pt>
                <c:pt idx="5">
                  <c:v>44652</c:v>
                </c:pt>
                <c:pt idx="6">
                  <c:v>44743</c:v>
                </c:pt>
                <c:pt idx="7">
                  <c:v>45078</c:v>
                </c:pt>
                <c:pt idx="8">
                  <c:v>45261</c:v>
                </c:pt>
              </c:numCache>
            </c:numRef>
          </c:cat>
          <c:val>
            <c:numRef>
              <c:f>'[Grafico in Microsoft PowerPoint]Foglio1'!$B$2:$B$10</c:f>
              <c:numCache>
                <c:formatCode>General</c:formatCode>
                <c:ptCount val="9"/>
                <c:pt idx="0">
                  <c:v>230</c:v>
                </c:pt>
                <c:pt idx="1">
                  <c:v>228</c:v>
                </c:pt>
                <c:pt idx="2">
                  <c:v>220</c:v>
                </c:pt>
                <c:pt idx="3">
                  <c:v>209</c:v>
                </c:pt>
                <c:pt idx="4">
                  <c:v>198</c:v>
                </c:pt>
                <c:pt idx="5">
                  <c:v>181</c:v>
                </c:pt>
                <c:pt idx="6">
                  <c:v>168</c:v>
                </c:pt>
                <c:pt idx="7">
                  <c:v>127</c:v>
                </c:pt>
                <c:pt idx="8">
                  <c:v>119</c:v>
                </c:pt>
              </c:numCache>
            </c:numRef>
          </c:val>
          <c:smooth val="0"/>
          <c:extLst>
            <c:ext xmlns:c16="http://schemas.microsoft.com/office/drawing/2014/chart" uri="{C3380CC4-5D6E-409C-BE32-E72D297353CC}">
              <c16:uniqueId val="{00000000-7184-4466-8F93-35E34A2FF9C7}"/>
            </c:ext>
          </c:extLst>
        </c:ser>
        <c:dLbls>
          <c:dLblPos val="ctr"/>
          <c:showLegendKey val="0"/>
          <c:showVal val="1"/>
          <c:showCatName val="0"/>
          <c:showSerName val="0"/>
          <c:showPercent val="0"/>
          <c:showBubbleSize val="0"/>
        </c:dLbls>
        <c:marker val="1"/>
        <c:smooth val="0"/>
        <c:axId val="342262544"/>
        <c:axId val="339735808"/>
      </c:lineChart>
      <c:dateAx>
        <c:axId val="342262544"/>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it-IT"/>
          </a:p>
        </c:txPr>
        <c:crossAx val="339735808"/>
        <c:crosses val="autoZero"/>
        <c:auto val="1"/>
        <c:lblOffset val="100"/>
        <c:baseTimeUnit val="months"/>
      </c:dateAx>
      <c:valAx>
        <c:axId val="3397358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42262544"/>
        <c:crosses val="autoZero"/>
        <c:crossBetween val="between"/>
      </c:valAx>
      <c:spPr>
        <a:solidFill>
          <a:schemeClr val="bg1">
            <a:lumMod val="65000"/>
          </a:schemeClr>
        </a:solid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0.37293</cdr:x>
      <cdr:y>0.34477</cdr:y>
    </cdr:from>
    <cdr:to>
      <cdr:x>0.41526</cdr:x>
      <cdr:y>0.48092</cdr:y>
    </cdr:to>
    <cdr:cxnSp macro="">
      <cdr:nvCxnSpPr>
        <cdr:cNvPr id="4" name="Connettore 2 3">
          <a:extLst xmlns:a="http://schemas.openxmlformats.org/drawingml/2006/main">
            <a:ext uri="{FF2B5EF4-FFF2-40B4-BE49-F238E27FC236}">
              <a16:creationId xmlns:a16="http://schemas.microsoft.com/office/drawing/2014/main" id="{CAC2AE61-EB18-4A57-BA9A-67ABB617C67D}"/>
            </a:ext>
          </a:extLst>
        </cdr:cNvPr>
        <cdr:cNvCxnSpPr/>
      </cdr:nvCxnSpPr>
      <cdr:spPr>
        <a:xfrm xmlns:a="http://schemas.openxmlformats.org/drawingml/2006/main">
          <a:off x="2219681" y="1890162"/>
          <a:ext cx="251926" cy="746449"/>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0.29797</cdr:x>
      <cdr:y>0.19099</cdr:y>
    </cdr:from>
    <cdr:to>
      <cdr:x>0.45737</cdr:x>
      <cdr:y>0.20368</cdr:y>
    </cdr:to>
    <cdr:cxnSp macro="">
      <cdr:nvCxnSpPr>
        <cdr:cNvPr id="6" name="Connettore 2 5">
          <a:extLst xmlns:a="http://schemas.openxmlformats.org/drawingml/2006/main">
            <a:ext uri="{FF2B5EF4-FFF2-40B4-BE49-F238E27FC236}">
              <a16:creationId xmlns:a16="http://schemas.microsoft.com/office/drawing/2014/main" id="{BFB848EE-38E5-4138-AD28-0179ECFEE39C}"/>
            </a:ext>
          </a:extLst>
        </cdr:cNvPr>
        <cdr:cNvCxnSpPr/>
      </cdr:nvCxnSpPr>
      <cdr:spPr>
        <a:xfrm xmlns:a="http://schemas.openxmlformats.org/drawingml/2006/main" flipV="1">
          <a:off x="1773524" y="1047092"/>
          <a:ext cx="948710" cy="69571"/>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0.26314</cdr:x>
      <cdr:y>0.50945</cdr:y>
    </cdr:from>
    <cdr:to>
      <cdr:x>0.69042</cdr:x>
      <cdr:y>0.66629</cdr:y>
    </cdr:to>
    <cdr:sp macro="" textlink="">
      <cdr:nvSpPr>
        <cdr:cNvPr id="7" name="Ovale 6">
          <a:extLst xmlns:a="http://schemas.openxmlformats.org/drawingml/2006/main">
            <a:ext uri="{FF2B5EF4-FFF2-40B4-BE49-F238E27FC236}">
              <a16:creationId xmlns:a16="http://schemas.microsoft.com/office/drawing/2014/main" id="{1C9C1A9C-A850-4B74-A539-F147634BB6CE}"/>
            </a:ext>
          </a:extLst>
        </cdr:cNvPr>
        <cdr:cNvSpPr/>
      </cdr:nvSpPr>
      <cdr:spPr>
        <a:xfrm xmlns:a="http://schemas.openxmlformats.org/drawingml/2006/main">
          <a:off x="1503448" y="2479617"/>
          <a:ext cx="2441197" cy="763398"/>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it-IT" sz="1400" b="1" dirty="0"/>
            <a:t>Intervento di SLEEVE GASTRECTOMY</a:t>
          </a:r>
        </a:p>
      </cdr:txBody>
    </cdr:sp>
  </cdr:relSizeAnchor>
  <cdr:relSizeAnchor xmlns:cdr="http://schemas.openxmlformats.org/drawingml/2006/chartDrawing">
    <cdr:from>
      <cdr:x>0.46136</cdr:x>
      <cdr:y>0.12337</cdr:y>
    </cdr:from>
    <cdr:to>
      <cdr:x>0.74761</cdr:x>
      <cdr:y>0.28489</cdr:y>
    </cdr:to>
    <cdr:sp macro="" textlink="">
      <cdr:nvSpPr>
        <cdr:cNvPr id="9" name="Ovale 8">
          <a:extLst xmlns:a="http://schemas.openxmlformats.org/drawingml/2006/main">
            <a:ext uri="{FF2B5EF4-FFF2-40B4-BE49-F238E27FC236}">
              <a16:creationId xmlns:a16="http://schemas.microsoft.com/office/drawing/2014/main" id="{16E54456-F0EF-488E-8F8D-74505045F8BC}"/>
            </a:ext>
          </a:extLst>
        </cdr:cNvPr>
        <cdr:cNvSpPr/>
      </cdr:nvSpPr>
      <cdr:spPr>
        <a:xfrm xmlns:a="http://schemas.openxmlformats.org/drawingml/2006/main">
          <a:off x="2745981" y="676369"/>
          <a:ext cx="1703716" cy="885525"/>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it-IT" b="1" dirty="0"/>
            <a:t>Avvio dieta </a:t>
          </a:r>
          <a:r>
            <a:rPr lang="it-IT" sz="1200" b="1" dirty="0"/>
            <a:t>CHIETOGENICA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20/03/2024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20/03/2024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20/03/2024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20/03/2024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20/03/2024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20/03/2024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20/03/2024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20/03/2024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20/03/2024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20/03/2024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20/03/2024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20/03/2024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20/03/2024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58838" y="3841"/>
            <a:ext cx="13993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20/03/2024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chemeClr val="accent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15509" y="-1345"/>
            <a:ext cx="1399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75D93D19-36DF-B09F-606D-EF00956F4F7D}"/>
              </a:ext>
            </a:extLst>
          </p:cNvPr>
          <p:cNvPicPr>
            <a:picLocks noChangeAspect="1"/>
          </p:cNvPicPr>
          <p:nvPr userDrawn="1"/>
        </p:nvPicPr>
        <p:blipFill>
          <a:blip r:embed="rId2"/>
          <a:stretch>
            <a:fillRect/>
          </a:stretch>
        </p:blipFill>
        <p:spPr>
          <a:xfrm>
            <a:off x="0" y="0"/>
            <a:ext cx="4914900"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20/03/2024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20/03/2024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20/03/2024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20/03/2024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20/03/2024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20/03/2024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20/03/2024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20/03/2024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normAutofit fontScale="90000"/>
          </a:bodyPr>
          <a:lstStyle/>
          <a:p>
            <a:r>
              <a:rPr lang="it-IT" dirty="0"/>
              <a:t>Il percorso dal punto di vista del paziente</a:t>
            </a:r>
            <a:br>
              <a:rPr lang="it-IT" dirty="0"/>
            </a:br>
            <a:endParaRPr lang="it-IT" dirty="0"/>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p:txBody>
          <a:bodyPr>
            <a:normAutofit fontScale="92500" lnSpcReduction="20000"/>
          </a:bodyPr>
          <a:lstStyle/>
          <a:p>
            <a:r>
              <a:rPr lang="it-IT" sz="2800" b="1" dirty="0">
                <a:solidFill>
                  <a:srgbClr val="FFC000"/>
                </a:solidFill>
              </a:rPr>
              <a:t>Dr.ssa Pistone erika</a:t>
            </a:r>
          </a:p>
          <a:p>
            <a:r>
              <a:rPr lang="it-IT" sz="2800" b="1" dirty="0">
                <a:solidFill>
                  <a:srgbClr val="FFC000"/>
                </a:solidFill>
              </a:rPr>
              <a:t>s.c. Medicina interna </a:t>
            </a:r>
            <a:r>
              <a:rPr lang="it-IT" sz="2800" b="1" dirty="0" err="1">
                <a:solidFill>
                  <a:srgbClr val="FFC000"/>
                </a:solidFill>
              </a:rPr>
              <a:t>saluzzo</a:t>
            </a:r>
            <a:endParaRPr lang="it-IT" sz="2800" b="1" dirty="0">
              <a:solidFill>
                <a:srgbClr val="FFC000"/>
              </a:solidFill>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23D9829A-144C-01B4-26A7-7472C4C145D2}"/>
              </a:ext>
            </a:extLst>
          </p:cNvPr>
          <p:cNvSpPr>
            <a:spLocks noGrp="1"/>
          </p:cNvSpPr>
          <p:nvPr>
            <p:ph type="title"/>
          </p:nvPr>
        </p:nvSpPr>
        <p:spPr>
          <a:xfrm>
            <a:off x="1092200" y="1885125"/>
            <a:ext cx="3314700" cy="2093975"/>
          </a:xfrm>
        </p:spPr>
        <p:txBody>
          <a:bodyPr>
            <a:normAutofit fontScale="90000"/>
          </a:bodyPr>
          <a:lstStyle/>
          <a:p>
            <a:pPr algn="ctr"/>
            <a:r>
              <a:rPr lang="en-US" dirty="0" err="1"/>
              <a:t>Intervento</a:t>
            </a:r>
            <a:r>
              <a:rPr lang="en-US" dirty="0"/>
              <a:t> e follow up</a:t>
            </a:r>
            <a:br>
              <a:rPr lang="en-US" dirty="0"/>
            </a:br>
            <a:r>
              <a:rPr lang="en-US" dirty="0"/>
              <a:t> post-</a:t>
            </a:r>
            <a:r>
              <a:rPr lang="en-US" dirty="0" err="1"/>
              <a:t>intervento</a:t>
            </a:r>
            <a:endParaRPr lang="en-US" dirty="0"/>
          </a:p>
        </p:txBody>
      </p:sp>
      <p:sp>
        <p:nvSpPr>
          <p:cNvPr id="6" name="CasellaDiTesto 5">
            <a:extLst>
              <a:ext uri="{FF2B5EF4-FFF2-40B4-BE49-F238E27FC236}">
                <a16:creationId xmlns:a16="http://schemas.microsoft.com/office/drawing/2014/main" id="{9C1BAF3E-8713-4A02-829E-DD8E76C16EB8}"/>
              </a:ext>
            </a:extLst>
          </p:cNvPr>
          <p:cNvSpPr txBox="1"/>
          <p:nvPr/>
        </p:nvSpPr>
        <p:spPr>
          <a:xfrm>
            <a:off x="5443517" y="570451"/>
            <a:ext cx="5713842" cy="5262979"/>
          </a:xfrm>
          <a:prstGeom prst="rect">
            <a:avLst/>
          </a:prstGeom>
          <a:noFill/>
        </p:spPr>
        <p:txBody>
          <a:bodyPr wrap="square" rtlCol="0">
            <a:spAutoFit/>
          </a:bodyPr>
          <a:lstStyle/>
          <a:p>
            <a:r>
              <a:rPr lang="it-IT" sz="2400" dirty="0"/>
              <a:t>Luglio 2022: </a:t>
            </a:r>
          </a:p>
          <a:p>
            <a:pPr marL="342900" indent="-342900">
              <a:buFont typeface="Wingdings" panose="05000000000000000000" pitchFamily="2" charset="2"/>
              <a:buChar char="§"/>
            </a:pPr>
            <a:r>
              <a:rPr lang="it-IT" sz="2400" dirty="0"/>
              <a:t>Il paziente veniva sottoposto ad </a:t>
            </a:r>
            <a:r>
              <a:rPr lang="it-IT" sz="2400" b="1" u="sng" dirty="0"/>
              <a:t>intervento di Sleeve </a:t>
            </a:r>
            <a:r>
              <a:rPr lang="it-IT" sz="2400" b="1" u="sng" dirty="0" err="1"/>
              <a:t>Gastrectomy</a:t>
            </a:r>
            <a:r>
              <a:rPr lang="it-IT" sz="2400" b="1" u="sng" dirty="0"/>
              <a:t> </a:t>
            </a:r>
            <a:r>
              <a:rPr lang="it-IT" sz="2400" dirty="0"/>
              <a:t>senza complicanze peri e post operatorie.</a:t>
            </a:r>
          </a:p>
          <a:p>
            <a:pPr marL="342900" indent="-342900">
              <a:buFont typeface="Wingdings" panose="05000000000000000000" pitchFamily="2" charset="2"/>
              <a:buChar char="§"/>
            </a:pPr>
            <a:endParaRPr lang="it-IT" sz="2400" dirty="0"/>
          </a:p>
          <a:p>
            <a:pPr marL="342900" indent="-342900">
              <a:buFont typeface="Wingdings" panose="05000000000000000000" pitchFamily="2" charset="2"/>
              <a:buChar char="§"/>
            </a:pPr>
            <a:r>
              <a:rPr lang="it-IT" sz="2400" dirty="0"/>
              <a:t>Controlli Dietologici post operatori a 1 mese, 3 mesi e 6 mesi dall’intervento con graduale calo ponderale.</a:t>
            </a:r>
          </a:p>
          <a:p>
            <a:pPr marL="342900" indent="-342900">
              <a:buFont typeface="Wingdings" panose="05000000000000000000" pitchFamily="2" charset="2"/>
              <a:buChar char="§"/>
            </a:pPr>
            <a:endParaRPr lang="it-IT" sz="2400" dirty="0"/>
          </a:p>
          <a:p>
            <a:pPr marL="342900" indent="-342900">
              <a:buFont typeface="Wingdings" panose="05000000000000000000" pitchFamily="2" charset="2"/>
              <a:buChar char="§"/>
            </a:pPr>
            <a:r>
              <a:rPr lang="it-IT" sz="2400" dirty="0"/>
              <a:t>Agli ematochimici non segni di carenze.</a:t>
            </a:r>
          </a:p>
          <a:p>
            <a:pPr marL="342900" indent="-342900">
              <a:buFont typeface="Wingdings" panose="05000000000000000000" pitchFamily="2" charset="2"/>
              <a:buChar char="§"/>
            </a:pPr>
            <a:endParaRPr lang="it-IT" sz="2400" dirty="0"/>
          </a:p>
          <a:p>
            <a:pPr marL="342900" indent="-342900">
              <a:buFont typeface="Wingdings" panose="05000000000000000000" pitchFamily="2" charset="2"/>
              <a:buChar char="§"/>
            </a:pPr>
            <a:r>
              <a:rPr lang="it-IT" sz="2400" dirty="0"/>
              <a:t>Controllo </a:t>
            </a:r>
            <a:r>
              <a:rPr lang="it-IT" sz="2400" b="1" u="sng" dirty="0"/>
              <a:t>Giugno 2023: peso 127 kg</a:t>
            </a:r>
          </a:p>
          <a:p>
            <a:pPr marL="342900" indent="-342900">
              <a:buFont typeface="Wingdings" panose="05000000000000000000" pitchFamily="2" charset="2"/>
              <a:buChar char="§"/>
            </a:pPr>
            <a:endParaRPr lang="it-IT" sz="2400" dirty="0"/>
          </a:p>
          <a:p>
            <a:pPr marL="342900" indent="-342900">
              <a:buFont typeface="Wingdings" panose="05000000000000000000" pitchFamily="2" charset="2"/>
              <a:buChar char="§"/>
            </a:pPr>
            <a:r>
              <a:rPr lang="it-IT" sz="2400" dirty="0"/>
              <a:t>Controllo </a:t>
            </a:r>
            <a:r>
              <a:rPr lang="it-IT" sz="2400" b="1" u="sng" dirty="0"/>
              <a:t>Dicembre 2023: peso 119 kg</a:t>
            </a:r>
          </a:p>
        </p:txBody>
      </p:sp>
      <p:sp>
        <p:nvSpPr>
          <p:cNvPr id="4" name="Rettangolo 3">
            <a:extLst>
              <a:ext uri="{FF2B5EF4-FFF2-40B4-BE49-F238E27FC236}">
                <a16:creationId xmlns:a16="http://schemas.microsoft.com/office/drawing/2014/main" id="{1B3B6046-72EE-4A57-AC5D-99E1C4E75952}"/>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extLst>
      <p:ext uri="{BB962C8B-B14F-4D97-AF65-F5344CB8AC3E}">
        <p14:creationId xmlns:p14="http://schemas.microsoft.com/office/powerpoint/2010/main" val="1628288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CB10D7A-12B9-4FD8-A3AF-28A8DE67AD9A}"/>
              </a:ext>
            </a:extLst>
          </p:cNvPr>
          <p:cNvSpPr>
            <a:spLocks noGrp="1"/>
          </p:cNvSpPr>
          <p:nvPr>
            <p:ph type="title"/>
          </p:nvPr>
        </p:nvSpPr>
        <p:spPr/>
        <p:txBody>
          <a:bodyPr/>
          <a:lstStyle/>
          <a:p>
            <a:r>
              <a:rPr lang="it-IT" dirty="0"/>
              <a:t>Andamento calo ponderale</a:t>
            </a:r>
          </a:p>
        </p:txBody>
      </p:sp>
      <p:graphicFrame>
        <p:nvGraphicFramePr>
          <p:cNvPr id="4" name="Segnaposto contenuto 3">
            <a:extLst>
              <a:ext uri="{FF2B5EF4-FFF2-40B4-BE49-F238E27FC236}">
                <a16:creationId xmlns:a16="http://schemas.microsoft.com/office/drawing/2014/main" id="{3E7C863A-9B6B-4CB5-9BFC-5ABD51D7885C}"/>
              </a:ext>
            </a:extLst>
          </p:cNvPr>
          <p:cNvGraphicFramePr>
            <a:graphicFrameLocks noGrp="1"/>
          </p:cNvGraphicFramePr>
          <p:nvPr>
            <p:ph idx="1"/>
            <p:extLst>
              <p:ext uri="{D42A27DB-BD31-4B8C-83A1-F6EECF244321}">
                <p14:modId xmlns:p14="http://schemas.microsoft.com/office/powerpoint/2010/main" val="2326766037"/>
              </p:ext>
            </p:extLst>
          </p:nvPr>
        </p:nvGraphicFramePr>
        <p:xfrm>
          <a:off x="5459413" y="498475"/>
          <a:ext cx="5951926" cy="5482447"/>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magine 4">
            <a:extLst>
              <a:ext uri="{FF2B5EF4-FFF2-40B4-BE49-F238E27FC236}">
                <a16:creationId xmlns:a16="http://schemas.microsoft.com/office/drawing/2014/main" id="{405C83AA-7B3F-4B1B-A7E2-9DB058359928}"/>
              </a:ext>
            </a:extLst>
          </p:cNvPr>
          <p:cNvPicPr>
            <a:picLocks noChangeAspect="1"/>
          </p:cNvPicPr>
          <p:nvPr/>
        </p:nvPicPr>
        <p:blipFill>
          <a:blip r:embed="rId3"/>
          <a:stretch>
            <a:fillRect/>
          </a:stretch>
        </p:blipFill>
        <p:spPr>
          <a:xfrm>
            <a:off x="267405" y="6468748"/>
            <a:ext cx="4694327" cy="353599"/>
          </a:xfrm>
          <a:prstGeom prst="rect">
            <a:avLst/>
          </a:prstGeom>
        </p:spPr>
      </p:pic>
    </p:spTree>
    <p:extLst>
      <p:ext uri="{BB962C8B-B14F-4D97-AF65-F5344CB8AC3E}">
        <p14:creationId xmlns:p14="http://schemas.microsoft.com/office/powerpoint/2010/main" val="100160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0E2A1DE-148D-4E4A-9993-E46C3E19F74B}"/>
              </a:ext>
            </a:extLst>
          </p:cNvPr>
          <p:cNvSpPr/>
          <p:nvPr/>
        </p:nvSpPr>
        <p:spPr>
          <a:xfrm>
            <a:off x="5458984" y="497808"/>
            <a:ext cx="5713841" cy="4868609"/>
          </a:xfrm>
          <a:prstGeom prst="rect">
            <a:avLst/>
          </a:prstGeom>
        </p:spPr>
        <p:txBody>
          <a:bodyPr vert="horz" lIns="0" tIns="45720" rIns="0" bIns="45720" rtlCol="0" anchor="ctr">
            <a:normAutofit/>
          </a:bodyPr>
          <a:lstStyle/>
          <a:p>
            <a:pPr>
              <a:lnSpc>
                <a:spcPct val="90000"/>
              </a:lnSpc>
              <a:spcBef>
                <a:spcPts val="1200"/>
              </a:spcBef>
              <a:spcAft>
                <a:spcPts val="200"/>
              </a:spcAft>
              <a:buClr>
                <a:schemeClr val="accent1"/>
              </a:buClr>
              <a:buSzPct val="100000"/>
            </a:pPr>
            <a:r>
              <a:rPr lang="it-IT" i="1" dirty="0">
                <a:solidFill>
                  <a:schemeClr val="tx1">
                    <a:lumMod val="75000"/>
                    <a:lumOff val="25000"/>
                  </a:schemeClr>
                </a:solidFill>
              </a:rPr>
              <a:t>«…Il mio percorso non è stato complesso o troppo impegnativo, ammetto che non ha richiesto grande sforzo o grande bisogno di costanza, </a:t>
            </a:r>
            <a:r>
              <a:rPr lang="it-IT" b="1" i="1" u="sng" dirty="0">
                <a:solidFill>
                  <a:schemeClr val="tx1">
                    <a:lumMod val="75000"/>
                    <a:lumOff val="25000"/>
                  </a:schemeClr>
                </a:solidFill>
              </a:rPr>
              <a:t>la mia situazione clinica aspettava la svolta, da quando venni ricoverato mi piace dire che ho seguito l’onda, per cui sostengo che fosse il momento giusto, semplicemente, per cui ero sia pronto fisicamente che mentalmente</a:t>
            </a:r>
            <a:r>
              <a:rPr lang="it-IT" i="1" dirty="0">
                <a:solidFill>
                  <a:schemeClr val="tx1">
                    <a:lumMod val="75000"/>
                    <a:lumOff val="25000"/>
                  </a:schemeClr>
                </a:solidFill>
              </a:rPr>
              <a:t>. I percorsi alimentari non sono stati difficoltosi, sono sempre stati vari e ben forniti, avevo tutto ciò che mi serviva per essere soddisfatto, nutrito e appagato mentalmente, nulla di difficoltoso insomma, positivo in tutto e neppure costoso sicché le dottoresse si impegnarono sempre nel rendermi le soluzioni più naturali possibili ed economiche, questo dovuto anche alla mia disoccupazione. Le uniche difficoltà che ho riscontrato erano legate, una al bere durante i pasti, purtroppo ne sentivo la necessità sia prima che post intervento, come richiamo, proprio perché prima ero abituato così, ma nonostante tutto riuscii sempre a sopperire questo bisogno. </a:t>
            </a:r>
          </a:p>
        </p:txBody>
      </p:sp>
      <p:sp>
        <p:nvSpPr>
          <p:cNvPr id="8" name="Title 2">
            <a:extLst>
              <a:ext uri="{FF2B5EF4-FFF2-40B4-BE49-F238E27FC236}">
                <a16:creationId xmlns:a16="http://schemas.microsoft.com/office/drawing/2014/main" id="{8B2CA57E-68A5-F046-804B-17D8DDB1ED50}"/>
              </a:ext>
            </a:extLst>
          </p:cNvPr>
          <p:cNvSpPr>
            <a:spLocks noGrp="1"/>
          </p:cNvSpPr>
          <p:nvPr>
            <p:ph type="title"/>
          </p:nvPr>
        </p:nvSpPr>
        <p:spPr>
          <a:xfrm>
            <a:off x="1092200" y="1885125"/>
            <a:ext cx="3314700" cy="2093975"/>
          </a:xfrm>
        </p:spPr>
        <p:txBody>
          <a:bodyPr/>
          <a:lstStyle/>
          <a:p>
            <a:pPr algn="ctr"/>
            <a:r>
              <a:rPr lang="en-US" dirty="0" err="1"/>
              <a:t>Lettera</a:t>
            </a:r>
            <a:r>
              <a:rPr lang="en-US" dirty="0"/>
              <a:t> del </a:t>
            </a:r>
            <a:r>
              <a:rPr lang="en-US" dirty="0" err="1"/>
              <a:t>paziente</a:t>
            </a:r>
            <a:endParaRPr lang="en-US" dirty="0"/>
          </a:p>
        </p:txBody>
      </p:sp>
      <p:sp>
        <p:nvSpPr>
          <p:cNvPr id="2" name="CasellaDiTesto 1">
            <a:extLst>
              <a:ext uri="{FF2B5EF4-FFF2-40B4-BE49-F238E27FC236}">
                <a16:creationId xmlns:a16="http://schemas.microsoft.com/office/drawing/2014/main" id="{6A11E703-206A-4742-8964-A12745981ABC}"/>
              </a:ext>
            </a:extLst>
          </p:cNvPr>
          <p:cNvSpPr txBox="1"/>
          <p:nvPr/>
        </p:nvSpPr>
        <p:spPr>
          <a:xfrm>
            <a:off x="298579" y="270588"/>
            <a:ext cx="184731" cy="369332"/>
          </a:xfrm>
          <a:prstGeom prst="rect">
            <a:avLst/>
          </a:prstGeom>
          <a:noFill/>
        </p:spPr>
        <p:txBody>
          <a:bodyPr wrap="none" rtlCol="0">
            <a:spAutoFit/>
          </a:bodyPr>
          <a:lstStyle/>
          <a:p>
            <a:endParaRPr lang="it-IT" dirty="0"/>
          </a:p>
        </p:txBody>
      </p:sp>
      <p:sp>
        <p:nvSpPr>
          <p:cNvPr id="5" name="Rettangolo 4">
            <a:extLst>
              <a:ext uri="{FF2B5EF4-FFF2-40B4-BE49-F238E27FC236}">
                <a16:creationId xmlns:a16="http://schemas.microsoft.com/office/drawing/2014/main" id="{69D92454-63B5-4E6E-8C9F-E0A40AD0987D}"/>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extLst>
      <p:ext uri="{BB962C8B-B14F-4D97-AF65-F5344CB8AC3E}">
        <p14:creationId xmlns:p14="http://schemas.microsoft.com/office/powerpoint/2010/main" val="90553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B0A4D1-BC3D-43FD-836F-AA4863FFD1DA}"/>
              </a:ext>
            </a:extLst>
          </p:cNvPr>
          <p:cNvSpPr/>
          <p:nvPr/>
        </p:nvSpPr>
        <p:spPr>
          <a:xfrm>
            <a:off x="5478238" y="994695"/>
            <a:ext cx="5713841" cy="4868609"/>
          </a:xfrm>
          <a:prstGeom prst="rect">
            <a:avLst/>
          </a:prstGeom>
        </p:spPr>
        <p:txBody>
          <a:bodyPr vert="horz" lIns="0" tIns="45720" rIns="0" bIns="45720" rtlCol="0" anchor="ctr">
            <a:noAutofit/>
          </a:bodyPr>
          <a:lstStyle/>
          <a:p>
            <a:pPr>
              <a:lnSpc>
                <a:spcPct val="90000"/>
              </a:lnSpc>
              <a:spcBef>
                <a:spcPts val="1200"/>
              </a:spcBef>
              <a:spcAft>
                <a:spcPts val="200"/>
              </a:spcAft>
              <a:buClr>
                <a:schemeClr val="accent1"/>
              </a:buClr>
              <a:buSzPct val="100000"/>
            </a:pPr>
            <a:r>
              <a:rPr lang="it-IT" i="1" dirty="0">
                <a:solidFill>
                  <a:schemeClr val="tx1">
                    <a:lumMod val="75000"/>
                    <a:lumOff val="25000"/>
                  </a:schemeClr>
                </a:solidFill>
              </a:rPr>
              <a:t>L’altro aspetto meno positivo è relativo al post intervento per il quale non introducendo cibi solidi ho soffrii leggermente di stipsi, che dall’integrazione dei cibi semi solidi è stato completamente risolto senza problemi. </a:t>
            </a:r>
            <a:r>
              <a:rPr lang="it-IT" b="1" i="1" u="sng" dirty="0">
                <a:solidFill>
                  <a:schemeClr val="tx1">
                    <a:lumMod val="75000"/>
                    <a:lumOff val="25000"/>
                  </a:schemeClr>
                </a:solidFill>
              </a:rPr>
              <a:t>Ad oggi ho perso 110kg raggiungendo la soglia di 119 e continuo un percorso di mantenimento alimentare e di attività sportiva, ogni passo ed ogni traguardo raggiunto lo devo a me </a:t>
            </a:r>
            <a:r>
              <a:rPr lang="it-IT" i="1" dirty="0">
                <a:solidFill>
                  <a:schemeClr val="tx1">
                    <a:lumMod val="75000"/>
                    <a:lumOff val="25000"/>
                  </a:schemeClr>
                </a:solidFill>
              </a:rPr>
              <a:t>si, </a:t>
            </a:r>
            <a:r>
              <a:rPr lang="it-IT" b="1" i="1" u="sng" dirty="0">
                <a:solidFill>
                  <a:schemeClr val="tx1">
                    <a:lumMod val="75000"/>
                    <a:lumOff val="25000"/>
                  </a:schemeClr>
                </a:solidFill>
              </a:rPr>
              <a:t>ma</a:t>
            </a:r>
            <a:r>
              <a:rPr lang="it-IT" i="1" dirty="0">
                <a:solidFill>
                  <a:schemeClr val="tx1">
                    <a:lumMod val="75000"/>
                    <a:lumOff val="25000"/>
                  </a:schemeClr>
                </a:solidFill>
              </a:rPr>
              <a:t> soprattutto alla grande </a:t>
            </a:r>
            <a:r>
              <a:rPr lang="it-IT" b="1" i="1" u="sng" dirty="0">
                <a:solidFill>
                  <a:schemeClr val="tx1">
                    <a:lumMod val="75000"/>
                    <a:lumOff val="25000"/>
                  </a:schemeClr>
                </a:solidFill>
              </a:rPr>
              <a:t>professionalità delle dottoresse che mi hanno assistito e motivato costantemente durante tutto il percorso</a:t>
            </a:r>
            <a:r>
              <a:rPr lang="it-IT" i="1" dirty="0">
                <a:solidFill>
                  <a:schemeClr val="tx1">
                    <a:lumMod val="75000"/>
                    <a:lumOff val="25000"/>
                  </a:schemeClr>
                </a:solidFill>
              </a:rPr>
              <a:t>, se oggi sono libero di vivere tranquillamente la mia vita in piena salute e mobilità lo devo alla loro dedizione e attitudine che per quanto mi riguarda le rappresenta come grandissime professioniste. Ma ringrazio anche </a:t>
            </a:r>
            <a:r>
              <a:rPr lang="it-IT" b="1" i="1" u="sng" dirty="0">
                <a:solidFill>
                  <a:schemeClr val="tx1">
                    <a:lumMod val="75000"/>
                    <a:lumOff val="25000"/>
                  </a:schemeClr>
                </a:solidFill>
              </a:rPr>
              <a:t>la mia famiglia che non mi ha mai mollato un secondo e mi è sempre stata accanto favorendo il mio obbiettivo.</a:t>
            </a:r>
          </a:p>
          <a:p>
            <a:pPr>
              <a:lnSpc>
                <a:spcPct val="90000"/>
              </a:lnSpc>
              <a:spcBef>
                <a:spcPts val="1200"/>
              </a:spcBef>
              <a:spcAft>
                <a:spcPts val="200"/>
              </a:spcAft>
              <a:buClr>
                <a:schemeClr val="accent1"/>
              </a:buClr>
              <a:buSzPct val="100000"/>
            </a:pPr>
            <a:r>
              <a:rPr lang="it-IT" b="1" i="1" dirty="0">
                <a:solidFill>
                  <a:schemeClr val="tx1">
                    <a:lumMod val="75000"/>
                    <a:lumOff val="25000"/>
                  </a:schemeClr>
                </a:solidFill>
              </a:rPr>
              <a:t>Chiunque </a:t>
            </a:r>
            <a:r>
              <a:rPr lang="it-IT" b="1" i="1" dirty="0" err="1">
                <a:solidFill>
                  <a:schemeClr val="tx1">
                    <a:lumMod val="75000"/>
                    <a:lumOff val="25000"/>
                  </a:schemeClr>
                </a:solidFill>
              </a:rPr>
              <a:t>puó</a:t>
            </a:r>
            <a:r>
              <a:rPr lang="it-IT" b="1" i="1" dirty="0">
                <a:solidFill>
                  <a:schemeClr val="tx1">
                    <a:lumMod val="75000"/>
                    <a:lumOff val="25000"/>
                  </a:schemeClr>
                </a:solidFill>
              </a:rPr>
              <a:t> iniziare un percorso ma senza l’aiuto giusto o il sostegno di persone e figure che credono in noi è doppiamente più arduo. Ad oggi non ho più alcun genere di problema. Tant’è che lavoro persino per un azienda farmaceutica e sono libero di farlo e di vivere in pieno la mia vita</a:t>
            </a:r>
            <a:r>
              <a:rPr lang="it-IT" i="1" dirty="0">
                <a:solidFill>
                  <a:schemeClr val="tx1">
                    <a:lumMod val="75000"/>
                    <a:lumOff val="25000"/>
                  </a:schemeClr>
                </a:solidFill>
              </a:rPr>
              <a:t> ».</a:t>
            </a:r>
          </a:p>
        </p:txBody>
      </p:sp>
      <p:sp>
        <p:nvSpPr>
          <p:cNvPr id="7" name="Title 2">
            <a:extLst>
              <a:ext uri="{FF2B5EF4-FFF2-40B4-BE49-F238E27FC236}">
                <a16:creationId xmlns:a16="http://schemas.microsoft.com/office/drawing/2014/main" id="{66BC391B-E1AE-6218-D1C0-0792FE7AA852}"/>
              </a:ext>
            </a:extLst>
          </p:cNvPr>
          <p:cNvSpPr>
            <a:spLocks noGrp="1"/>
          </p:cNvSpPr>
          <p:nvPr>
            <p:ph type="title"/>
          </p:nvPr>
        </p:nvSpPr>
        <p:spPr>
          <a:xfrm>
            <a:off x="1092200" y="1885125"/>
            <a:ext cx="3314700" cy="2093975"/>
          </a:xfrm>
        </p:spPr>
        <p:txBody>
          <a:bodyPr/>
          <a:lstStyle/>
          <a:p>
            <a:pPr algn="ctr"/>
            <a:r>
              <a:rPr lang="en-US" dirty="0" err="1"/>
              <a:t>Lettera</a:t>
            </a:r>
            <a:r>
              <a:rPr lang="en-US" dirty="0"/>
              <a:t> del </a:t>
            </a:r>
            <a:r>
              <a:rPr lang="en-US" dirty="0" err="1"/>
              <a:t>paziente</a:t>
            </a:r>
            <a:endParaRPr lang="en-US" dirty="0"/>
          </a:p>
        </p:txBody>
      </p:sp>
      <p:sp>
        <p:nvSpPr>
          <p:cNvPr id="4" name="Rettangolo 3">
            <a:extLst>
              <a:ext uri="{FF2B5EF4-FFF2-40B4-BE49-F238E27FC236}">
                <a16:creationId xmlns:a16="http://schemas.microsoft.com/office/drawing/2014/main" id="{ABD7354D-2691-474F-88AB-B07E8DD5E6ED}"/>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extLst>
      <p:ext uri="{BB962C8B-B14F-4D97-AF65-F5344CB8AC3E}">
        <p14:creationId xmlns:p14="http://schemas.microsoft.com/office/powerpoint/2010/main" val="121889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aria aperta, erba, montagna, paesaggio&#10;&#10;Descrizione generata automaticamente">
            <a:extLst>
              <a:ext uri="{FF2B5EF4-FFF2-40B4-BE49-F238E27FC236}">
                <a16:creationId xmlns:a16="http://schemas.microsoft.com/office/drawing/2014/main" id="{5EC843F8-2B6E-4A32-84FF-B35D7BF1726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784" r="3171"/>
          <a:stretch/>
        </p:blipFill>
        <p:spPr>
          <a:xfrm>
            <a:off x="5458984" y="497808"/>
            <a:ext cx="5713841" cy="4868609"/>
          </a:xfrm>
          <a:noFill/>
        </p:spPr>
      </p:pic>
      <p:sp>
        <p:nvSpPr>
          <p:cNvPr id="3" name="Titolo 2">
            <a:extLst>
              <a:ext uri="{FF2B5EF4-FFF2-40B4-BE49-F238E27FC236}">
                <a16:creationId xmlns:a16="http://schemas.microsoft.com/office/drawing/2014/main" id="{972B3AB3-5F04-4D4D-8732-FA12386ACA56}"/>
              </a:ext>
            </a:extLst>
          </p:cNvPr>
          <p:cNvSpPr>
            <a:spLocks noGrp="1"/>
          </p:cNvSpPr>
          <p:nvPr>
            <p:ph type="title"/>
          </p:nvPr>
        </p:nvSpPr>
        <p:spPr>
          <a:xfrm>
            <a:off x="1092200" y="1885125"/>
            <a:ext cx="3314700" cy="2093975"/>
          </a:xfrm>
        </p:spPr>
        <p:txBody>
          <a:bodyPr anchor="ctr">
            <a:normAutofit/>
          </a:bodyPr>
          <a:lstStyle/>
          <a:p>
            <a:r>
              <a:rPr lang="it-IT" dirty="0"/>
              <a:t>Obesità: patologia cronica</a:t>
            </a:r>
          </a:p>
        </p:txBody>
      </p:sp>
      <p:sp>
        <p:nvSpPr>
          <p:cNvPr id="4" name="Rettangolo 3">
            <a:extLst>
              <a:ext uri="{FF2B5EF4-FFF2-40B4-BE49-F238E27FC236}">
                <a16:creationId xmlns:a16="http://schemas.microsoft.com/office/drawing/2014/main" id="{FF72FE28-D190-4870-8F3D-C948D4DB6AD0}"/>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extLst>
      <p:ext uri="{BB962C8B-B14F-4D97-AF65-F5344CB8AC3E}">
        <p14:creationId xmlns:p14="http://schemas.microsoft.com/office/powerpoint/2010/main" val="343266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9A84263-4D4E-4ED7-9872-15790E0995A5}"/>
              </a:ext>
            </a:extLst>
          </p:cNvPr>
          <p:cNvSpPr txBox="1"/>
          <p:nvPr/>
        </p:nvSpPr>
        <p:spPr>
          <a:xfrm>
            <a:off x="5465284" y="552077"/>
            <a:ext cx="5634516" cy="3937332"/>
          </a:xfrm>
          <a:prstGeom prst="rect">
            <a:avLst/>
          </a:prstGeom>
        </p:spPr>
        <p:txBody>
          <a:bodyPr vert="horz" lIns="0" tIns="45720" rIns="0" bIns="45720" rtlCol="0" anchor="ctr">
            <a:normAutofit fontScale="85000" lnSpcReduction="10000"/>
          </a:bodyPr>
          <a:lstStyle/>
          <a:p>
            <a:pPr>
              <a:lnSpc>
                <a:spcPct val="90000"/>
              </a:lnSpc>
              <a:spcBef>
                <a:spcPts val="1200"/>
              </a:spcBef>
              <a:spcAft>
                <a:spcPts val="200"/>
              </a:spcAft>
              <a:buClr>
                <a:schemeClr val="accent1"/>
              </a:buClr>
              <a:buSzPct val="100000"/>
            </a:pPr>
            <a:r>
              <a:rPr lang="it-IT" sz="2800" dirty="0">
                <a:solidFill>
                  <a:schemeClr val="tx1">
                    <a:lumMod val="75000"/>
                    <a:lumOff val="25000"/>
                  </a:schemeClr>
                </a:solidFill>
              </a:rPr>
              <a:t>L.S. Uomo di 28 anni. </a:t>
            </a:r>
          </a:p>
          <a:p>
            <a:pPr>
              <a:lnSpc>
                <a:spcPct val="90000"/>
              </a:lnSpc>
              <a:spcBef>
                <a:spcPts val="1200"/>
              </a:spcBef>
              <a:spcAft>
                <a:spcPts val="200"/>
              </a:spcAft>
              <a:buClr>
                <a:schemeClr val="accent1"/>
              </a:buClr>
              <a:buSzPct val="100000"/>
            </a:pPr>
            <a:r>
              <a:rPr lang="it-IT" sz="2800" dirty="0">
                <a:solidFill>
                  <a:schemeClr val="tx1">
                    <a:lumMod val="75000"/>
                    <a:lumOff val="25000"/>
                  </a:schemeClr>
                </a:solidFill>
              </a:rPr>
              <a:t>Settembre 2021 accede in DEA per febbre e </a:t>
            </a:r>
            <a:r>
              <a:rPr lang="it-IT" sz="2800" dirty="0" err="1">
                <a:solidFill>
                  <a:schemeClr val="tx1">
                    <a:lumMod val="75000"/>
                    <a:lumOff val="25000"/>
                  </a:schemeClr>
                </a:solidFill>
              </a:rPr>
              <a:t>addominalgia</a:t>
            </a:r>
            <a:r>
              <a:rPr lang="it-IT" sz="2800" dirty="0">
                <a:solidFill>
                  <a:schemeClr val="tx1">
                    <a:lumMod val="75000"/>
                    <a:lumOff val="25000"/>
                  </a:schemeClr>
                </a:solidFill>
              </a:rPr>
              <a:t>.</a:t>
            </a:r>
          </a:p>
          <a:p>
            <a:pPr>
              <a:lnSpc>
                <a:spcPct val="90000"/>
              </a:lnSpc>
              <a:spcBef>
                <a:spcPts val="1200"/>
              </a:spcBef>
              <a:spcAft>
                <a:spcPts val="200"/>
              </a:spcAft>
              <a:buClr>
                <a:schemeClr val="accent1"/>
              </a:buClr>
              <a:buSzPct val="100000"/>
            </a:pPr>
            <a:r>
              <a:rPr lang="it-IT" sz="2800" b="1" u="sng" dirty="0">
                <a:solidFill>
                  <a:schemeClr val="tx1">
                    <a:lumMod val="75000"/>
                    <a:lumOff val="25000"/>
                  </a:schemeClr>
                </a:solidFill>
              </a:rPr>
              <a:t>APR</a:t>
            </a:r>
            <a:r>
              <a:rPr lang="it-IT" sz="2800" dirty="0">
                <a:solidFill>
                  <a:schemeClr val="tx1">
                    <a:lumMod val="75000"/>
                    <a:lumOff val="25000"/>
                  </a:schemeClr>
                </a:solidFill>
              </a:rPr>
              <a:t>:</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800" dirty="0">
                <a:solidFill>
                  <a:schemeClr val="tx1">
                    <a:lumMod val="75000"/>
                    <a:lumOff val="25000"/>
                  </a:schemeClr>
                </a:solidFill>
              </a:rPr>
              <a:t>Grave Obesità </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800" dirty="0">
                <a:solidFill>
                  <a:schemeClr val="tx1">
                    <a:lumMod val="75000"/>
                    <a:lumOff val="25000"/>
                  </a:schemeClr>
                </a:solidFill>
              </a:rPr>
              <a:t>Dicembre 2020: infezione da SARS COV 2 </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800" dirty="0">
                <a:solidFill>
                  <a:schemeClr val="tx1">
                    <a:lumMod val="75000"/>
                    <a:lumOff val="25000"/>
                  </a:schemeClr>
                </a:solidFill>
              </a:rPr>
              <a:t>Agosto 2021 ricovero in Medicina Interna per Sepsi da </a:t>
            </a:r>
            <a:r>
              <a:rPr lang="it-IT" sz="2800" dirty="0" err="1">
                <a:solidFill>
                  <a:schemeClr val="tx1">
                    <a:lumMod val="75000"/>
                    <a:lumOff val="25000"/>
                  </a:schemeClr>
                </a:solidFill>
              </a:rPr>
              <a:t>Citrobacter</a:t>
            </a:r>
            <a:r>
              <a:rPr lang="it-IT" sz="2800" dirty="0">
                <a:solidFill>
                  <a:schemeClr val="tx1">
                    <a:lumMod val="75000"/>
                    <a:lumOff val="25000"/>
                  </a:schemeClr>
                </a:solidFill>
              </a:rPr>
              <a:t>, Ulcere AAII, Linfedema Cronica AAII, Fango biliare.</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endParaRPr lang="it-IT" sz="2000" dirty="0">
              <a:solidFill>
                <a:schemeClr val="tx1">
                  <a:lumMod val="75000"/>
                  <a:lumOff val="25000"/>
                </a:schemeClr>
              </a:solidFill>
            </a:endParaRPr>
          </a:p>
        </p:txBody>
      </p:sp>
      <p:sp>
        <p:nvSpPr>
          <p:cNvPr id="10" name="Title 2">
            <a:extLst>
              <a:ext uri="{FF2B5EF4-FFF2-40B4-BE49-F238E27FC236}">
                <a16:creationId xmlns:a16="http://schemas.microsoft.com/office/drawing/2014/main" id="{438F0B72-203E-D8EE-4AEA-985B2E218184}"/>
              </a:ext>
            </a:extLst>
          </p:cNvPr>
          <p:cNvSpPr>
            <a:spLocks noGrp="1"/>
          </p:cNvSpPr>
          <p:nvPr>
            <p:ph type="title"/>
          </p:nvPr>
        </p:nvSpPr>
        <p:spPr>
          <a:xfrm>
            <a:off x="1092200" y="1885125"/>
            <a:ext cx="3314700" cy="2093975"/>
          </a:xfrm>
        </p:spPr>
        <p:txBody>
          <a:bodyPr/>
          <a:lstStyle/>
          <a:p>
            <a:pPr algn="ctr"/>
            <a:r>
              <a:rPr lang="en-US" dirty="0"/>
              <a:t>Caso </a:t>
            </a:r>
            <a:r>
              <a:rPr lang="en-US" dirty="0" err="1"/>
              <a:t>clinico</a:t>
            </a:r>
            <a:endParaRPr lang="en-US" dirty="0"/>
          </a:p>
        </p:txBody>
      </p:sp>
      <p:sp>
        <p:nvSpPr>
          <p:cNvPr id="4" name="CasellaDiTesto 3">
            <a:extLst>
              <a:ext uri="{FF2B5EF4-FFF2-40B4-BE49-F238E27FC236}">
                <a16:creationId xmlns:a16="http://schemas.microsoft.com/office/drawing/2014/main" id="{512256ED-548F-4429-B068-AEA9B5BDA4AD}"/>
              </a:ext>
            </a:extLst>
          </p:cNvPr>
          <p:cNvSpPr txBox="1"/>
          <p:nvPr/>
        </p:nvSpPr>
        <p:spPr>
          <a:xfrm>
            <a:off x="8601513" y="1284815"/>
            <a:ext cx="2910979" cy="3489820"/>
          </a:xfrm>
          <a:prstGeom prst="rect">
            <a:avLst/>
          </a:prstGeom>
          <a:noFill/>
        </p:spPr>
        <p:txBody>
          <a:bodyPr wrap="square" rtlCol="0">
            <a:spAutoFit/>
          </a:bodyPr>
          <a:lstStyle/>
          <a:p>
            <a:endParaRPr lang="it-IT" dirty="0"/>
          </a:p>
        </p:txBody>
      </p:sp>
      <p:sp>
        <p:nvSpPr>
          <p:cNvPr id="3" name="Rettangolo 2">
            <a:extLst>
              <a:ext uri="{FF2B5EF4-FFF2-40B4-BE49-F238E27FC236}">
                <a16:creationId xmlns:a16="http://schemas.microsoft.com/office/drawing/2014/main" id="{8739BE32-D347-46E3-9CC4-3F3B54B5CE16}"/>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extLst>
      <p:ext uri="{BB962C8B-B14F-4D97-AF65-F5344CB8AC3E}">
        <p14:creationId xmlns:p14="http://schemas.microsoft.com/office/powerpoint/2010/main" val="221225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9A84263-4D4E-4ED7-9872-15790E0995A5}"/>
              </a:ext>
            </a:extLst>
          </p:cNvPr>
          <p:cNvSpPr txBox="1"/>
          <p:nvPr/>
        </p:nvSpPr>
        <p:spPr>
          <a:xfrm>
            <a:off x="5440631" y="704576"/>
            <a:ext cx="5713841" cy="4868609"/>
          </a:xfrm>
          <a:prstGeom prst="rect">
            <a:avLst/>
          </a:prstGeom>
        </p:spPr>
        <p:txBody>
          <a:bodyPr vert="horz" lIns="0" tIns="45720" rIns="0" bIns="45720" rtlCol="0" anchor="ctr">
            <a:normAutofit/>
          </a:bodyPr>
          <a:lstStyle/>
          <a:p>
            <a:pPr marL="266700" indent="-266700">
              <a:lnSpc>
                <a:spcPct val="90000"/>
              </a:lnSpc>
              <a:spcBef>
                <a:spcPts val="1200"/>
              </a:spcBef>
              <a:spcAft>
                <a:spcPts val="200"/>
              </a:spcAft>
              <a:buClr>
                <a:schemeClr val="accent1"/>
              </a:buClr>
              <a:buSzPct val="100000"/>
              <a:buFont typeface="Wingdings" panose="05000000000000000000" pitchFamily="2" charset="2"/>
              <a:buChar char="§"/>
            </a:pPr>
            <a:endParaRPr lang="it-IT" sz="2000" dirty="0">
              <a:solidFill>
                <a:schemeClr val="tx1">
                  <a:lumMod val="75000"/>
                  <a:lumOff val="25000"/>
                </a:schemeClr>
              </a:solidFill>
            </a:endParaRPr>
          </a:p>
        </p:txBody>
      </p:sp>
      <p:sp>
        <p:nvSpPr>
          <p:cNvPr id="10" name="Title 2">
            <a:extLst>
              <a:ext uri="{FF2B5EF4-FFF2-40B4-BE49-F238E27FC236}">
                <a16:creationId xmlns:a16="http://schemas.microsoft.com/office/drawing/2014/main" id="{438F0B72-203E-D8EE-4AEA-985B2E218184}"/>
              </a:ext>
            </a:extLst>
          </p:cNvPr>
          <p:cNvSpPr>
            <a:spLocks noGrp="1"/>
          </p:cNvSpPr>
          <p:nvPr>
            <p:ph type="title"/>
          </p:nvPr>
        </p:nvSpPr>
        <p:spPr>
          <a:xfrm>
            <a:off x="1092200" y="1885125"/>
            <a:ext cx="3314700" cy="2093975"/>
          </a:xfrm>
        </p:spPr>
        <p:txBody>
          <a:bodyPr/>
          <a:lstStyle/>
          <a:p>
            <a:pPr algn="ctr"/>
            <a:r>
              <a:rPr lang="en-US" dirty="0" err="1"/>
              <a:t>Ricovero</a:t>
            </a:r>
            <a:r>
              <a:rPr lang="en-US" dirty="0"/>
              <a:t> in </a:t>
            </a:r>
            <a:r>
              <a:rPr lang="en-US" dirty="0" err="1"/>
              <a:t>Medicina</a:t>
            </a:r>
            <a:r>
              <a:rPr lang="en-US" dirty="0"/>
              <a:t> </a:t>
            </a:r>
            <a:r>
              <a:rPr lang="en-US" dirty="0" err="1"/>
              <a:t>Interna</a:t>
            </a:r>
            <a:endParaRPr lang="en-US" dirty="0"/>
          </a:p>
        </p:txBody>
      </p:sp>
      <p:sp>
        <p:nvSpPr>
          <p:cNvPr id="4" name="CasellaDiTesto 3">
            <a:extLst>
              <a:ext uri="{FF2B5EF4-FFF2-40B4-BE49-F238E27FC236}">
                <a16:creationId xmlns:a16="http://schemas.microsoft.com/office/drawing/2014/main" id="{512256ED-548F-4429-B068-AEA9B5BDA4AD}"/>
              </a:ext>
            </a:extLst>
          </p:cNvPr>
          <p:cNvSpPr txBox="1"/>
          <p:nvPr/>
        </p:nvSpPr>
        <p:spPr>
          <a:xfrm>
            <a:off x="8601513" y="1241571"/>
            <a:ext cx="2910979" cy="3489820"/>
          </a:xfrm>
          <a:prstGeom prst="rect">
            <a:avLst/>
          </a:prstGeom>
          <a:noFill/>
        </p:spPr>
        <p:txBody>
          <a:bodyPr wrap="square" rtlCol="0">
            <a:spAutoFit/>
          </a:bodyPr>
          <a:lstStyle/>
          <a:p>
            <a:endParaRPr lang="it-IT" dirty="0"/>
          </a:p>
        </p:txBody>
      </p:sp>
      <p:sp>
        <p:nvSpPr>
          <p:cNvPr id="5" name="CasellaDiTesto 4">
            <a:extLst>
              <a:ext uri="{FF2B5EF4-FFF2-40B4-BE49-F238E27FC236}">
                <a16:creationId xmlns:a16="http://schemas.microsoft.com/office/drawing/2014/main" id="{A6C0F24F-2B38-4F2F-AC3C-723C9E7BB005}"/>
              </a:ext>
            </a:extLst>
          </p:cNvPr>
          <p:cNvSpPr txBox="1"/>
          <p:nvPr/>
        </p:nvSpPr>
        <p:spPr>
          <a:xfrm>
            <a:off x="8753913" y="1393971"/>
            <a:ext cx="2910979" cy="3489820"/>
          </a:xfrm>
          <a:prstGeom prst="rect">
            <a:avLst/>
          </a:prstGeom>
          <a:noFill/>
        </p:spPr>
        <p:txBody>
          <a:bodyPr wrap="square" rtlCol="0">
            <a:spAutoFit/>
          </a:bodyPr>
          <a:lstStyle/>
          <a:p>
            <a:endParaRPr lang="it-IT" dirty="0"/>
          </a:p>
        </p:txBody>
      </p:sp>
      <p:sp>
        <p:nvSpPr>
          <p:cNvPr id="6" name="Rettangolo 5">
            <a:extLst>
              <a:ext uri="{FF2B5EF4-FFF2-40B4-BE49-F238E27FC236}">
                <a16:creationId xmlns:a16="http://schemas.microsoft.com/office/drawing/2014/main" id="{30E32DC4-D5A8-4667-A3B6-59C05FDC2B99}"/>
              </a:ext>
            </a:extLst>
          </p:cNvPr>
          <p:cNvSpPr/>
          <p:nvPr/>
        </p:nvSpPr>
        <p:spPr>
          <a:xfrm>
            <a:off x="5101206" y="2577762"/>
            <a:ext cx="6436125" cy="3416320"/>
          </a:xfrm>
          <a:prstGeom prst="rect">
            <a:avLst/>
          </a:prstGeom>
        </p:spPr>
        <p:txBody>
          <a:bodyPr wrap="square">
            <a:spAutoFit/>
          </a:bodyPr>
          <a:lstStyle/>
          <a:p>
            <a:r>
              <a:rPr lang="it-IT" sz="2400" dirty="0"/>
              <a:t>EO all’ingresso in </a:t>
            </a:r>
            <a:r>
              <a:rPr lang="it-IT" sz="2400" b="1" u="sng" dirty="0"/>
              <a:t>reparto di Medicina</a:t>
            </a:r>
            <a:r>
              <a:rPr lang="it-IT" sz="2400" dirty="0"/>
              <a:t>:</a:t>
            </a:r>
          </a:p>
          <a:p>
            <a:r>
              <a:rPr lang="it-IT" sz="2400" dirty="0"/>
              <a:t>PAO: 120/75 mmHg, FC 75 bpm, SO2 92 % in AA. </a:t>
            </a:r>
          </a:p>
          <a:p>
            <a:r>
              <a:rPr lang="it-IT" sz="2400" b="1" dirty="0"/>
              <a:t>Peso 230 kg. </a:t>
            </a:r>
          </a:p>
          <a:p>
            <a:r>
              <a:rPr lang="it-IT" sz="2400" dirty="0"/>
              <a:t>EOP: MV presente e diffuso, non segni di stasi né broncostenosi.</a:t>
            </a:r>
          </a:p>
          <a:p>
            <a:r>
              <a:rPr lang="it-IT" sz="2400" dirty="0"/>
              <a:t>EOA: Addome batraciano, grave obesità centrale. Diffusamente dolente e dolorabile.</a:t>
            </a:r>
          </a:p>
          <a:p>
            <a:r>
              <a:rPr lang="it-IT" sz="2400" b="1" dirty="0"/>
              <a:t>Elefantiasi agli arti inferiori da insufficienza venosa e linfatica cronica</a:t>
            </a:r>
            <a:r>
              <a:rPr lang="it-IT" sz="2400" dirty="0"/>
              <a:t>.</a:t>
            </a:r>
          </a:p>
        </p:txBody>
      </p:sp>
      <p:sp>
        <p:nvSpPr>
          <p:cNvPr id="7" name="Rettangolo 6">
            <a:extLst>
              <a:ext uri="{FF2B5EF4-FFF2-40B4-BE49-F238E27FC236}">
                <a16:creationId xmlns:a16="http://schemas.microsoft.com/office/drawing/2014/main" id="{C2630749-CEB1-4D39-86D6-E6D5C57B87D9}"/>
              </a:ext>
            </a:extLst>
          </p:cNvPr>
          <p:cNvSpPr/>
          <p:nvPr/>
        </p:nvSpPr>
        <p:spPr>
          <a:xfrm>
            <a:off x="5101206" y="603428"/>
            <a:ext cx="6436125" cy="1569660"/>
          </a:xfrm>
          <a:prstGeom prst="rect">
            <a:avLst/>
          </a:prstGeom>
        </p:spPr>
        <p:txBody>
          <a:bodyPr wrap="square">
            <a:spAutoFit/>
          </a:bodyPr>
          <a:lstStyle/>
          <a:p>
            <a:r>
              <a:rPr lang="it-IT" sz="2400" b="1" u="sng" dirty="0"/>
              <a:t>In DEA eseguiva</a:t>
            </a:r>
          </a:p>
          <a:p>
            <a:r>
              <a:rPr lang="it-IT" sz="2400" dirty="0"/>
              <a:t>Esami ematochimici: </a:t>
            </a:r>
            <a:r>
              <a:rPr lang="it-IT" sz="2400" b="1" dirty="0"/>
              <a:t>GB 20.90 </a:t>
            </a:r>
            <a:r>
              <a:rPr lang="it-IT" sz="2400" dirty="0"/>
              <a:t>( </a:t>
            </a:r>
            <a:r>
              <a:rPr lang="it-IT" sz="2400" dirty="0" err="1"/>
              <a:t>Neut</a:t>
            </a:r>
            <a:r>
              <a:rPr lang="it-IT" sz="2400" dirty="0"/>
              <a:t> 17,600), </a:t>
            </a:r>
            <a:r>
              <a:rPr lang="it-IT" sz="2400" dirty="0" err="1"/>
              <a:t>Hb</a:t>
            </a:r>
            <a:r>
              <a:rPr lang="it-IT" sz="2400" dirty="0"/>
              <a:t> 10,7, Creatinina 0,70, GFR 128, Sodio 135, Potassio 4,0, </a:t>
            </a:r>
            <a:r>
              <a:rPr lang="it-IT" sz="2400" b="1" dirty="0"/>
              <a:t>PCR 141, PCT 3,53. </a:t>
            </a:r>
          </a:p>
        </p:txBody>
      </p:sp>
      <p:sp>
        <p:nvSpPr>
          <p:cNvPr id="8" name="Rettangolo 7">
            <a:extLst>
              <a:ext uri="{FF2B5EF4-FFF2-40B4-BE49-F238E27FC236}">
                <a16:creationId xmlns:a16="http://schemas.microsoft.com/office/drawing/2014/main" id="{57974E34-AA3A-4CAA-AFFB-A7444F4EA93D}"/>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
        <p:nvSpPr>
          <p:cNvPr id="3" name="Freccia in giù 2">
            <a:extLst>
              <a:ext uri="{FF2B5EF4-FFF2-40B4-BE49-F238E27FC236}">
                <a16:creationId xmlns:a16="http://schemas.microsoft.com/office/drawing/2014/main" id="{90E662A4-36AE-485A-A49E-2E73ABBA96DB}"/>
              </a:ext>
            </a:extLst>
          </p:cNvPr>
          <p:cNvSpPr/>
          <p:nvPr/>
        </p:nvSpPr>
        <p:spPr>
          <a:xfrm>
            <a:off x="7785102" y="2173088"/>
            <a:ext cx="226384" cy="402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7872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536734" y="461394"/>
            <a:ext cx="5770315" cy="2678807"/>
          </a:xfrm>
          <a:prstGeom prst="rect">
            <a:avLst/>
          </a:prstGeom>
        </p:spPr>
        <p:txBody>
          <a:bodyPr vert="horz" lIns="0" tIns="45720" rIns="0" bIns="45720" rtlCol="0" anchor="ctr">
            <a:noAutofit/>
          </a:bodyPr>
          <a:lstStyle/>
          <a:p>
            <a:pPr>
              <a:lnSpc>
                <a:spcPct val="90000"/>
              </a:lnSpc>
              <a:spcBef>
                <a:spcPts val="1200"/>
              </a:spcBef>
              <a:spcAft>
                <a:spcPts val="200"/>
              </a:spcAft>
              <a:buClr>
                <a:schemeClr val="accent1"/>
              </a:buClr>
              <a:buSzPct val="100000"/>
            </a:pPr>
            <a:endParaRPr lang="it-IT" sz="2000" dirty="0">
              <a:solidFill>
                <a:schemeClr val="tx1">
                  <a:lumMod val="75000"/>
                  <a:lumOff val="25000"/>
                </a:schemeClr>
              </a:solidFill>
            </a:endParaRPr>
          </a:p>
          <a:p>
            <a:pPr>
              <a:lnSpc>
                <a:spcPct val="90000"/>
              </a:lnSpc>
              <a:spcBef>
                <a:spcPts val="1200"/>
              </a:spcBef>
              <a:spcAft>
                <a:spcPts val="200"/>
              </a:spcAft>
              <a:buClr>
                <a:schemeClr val="accent1"/>
              </a:buClr>
              <a:buSzPct val="100000"/>
            </a:pPr>
            <a:endParaRPr lang="it-IT" sz="2000" dirty="0">
              <a:solidFill>
                <a:schemeClr val="tx1">
                  <a:lumMod val="75000"/>
                  <a:lumOff val="25000"/>
                </a:schemeClr>
              </a:solidFill>
            </a:endParaRPr>
          </a:p>
          <a:p>
            <a:pPr>
              <a:lnSpc>
                <a:spcPct val="90000"/>
              </a:lnSpc>
              <a:spcBef>
                <a:spcPts val="1200"/>
              </a:spcBef>
              <a:spcAft>
                <a:spcPts val="200"/>
              </a:spcAft>
              <a:buClr>
                <a:schemeClr val="accent1"/>
              </a:buClr>
              <a:buSzPct val="100000"/>
            </a:pPr>
            <a:endParaRPr lang="it-IT" sz="2000" dirty="0">
              <a:solidFill>
                <a:schemeClr val="tx1">
                  <a:lumMod val="75000"/>
                  <a:lumOff val="25000"/>
                </a:schemeClr>
              </a:solidFill>
            </a:endParaRPr>
          </a:p>
          <a:p>
            <a:pPr>
              <a:lnSpc>
                <a:spcPct val="90000"/>
              </a:lnSpc>
              <a:spcBef>
                <a:spcPts val="1200"/>
              </a:spcBef>
              <a:spcAft>
                <a:spcPts val="200"/>
              </a:spcAft>
              <a:buClr>
                <a:schemeClr val="accent1"/>
              </a:buClr>
              <a:buSzPct val="100000"/>
            </a:pPr>
            <a:endParaRPr lang="it-IT" sz="2000" b="1" u="sng" dirty="0">
              <a:solidFill>
                <a:schemeClr val="tx1">
                  <a:lumMod val="75000"/>
                  <a:lumOff val="25000"/>
                </a:schemeClr>
              </a:solidFill>
            </a:endParaRPr>
          </a:p>
          <a:p>
            <a:pPr marL="342900" indent="-342900">
              <a:lnSpc>
                <a:spcPct val="90000"/>
              </a:lnSpc>
              <a:spcBef>
                <a:spcPts val="1200"/>
              </a:spcBef>
              <a:spcAft>
                <a:spcPts val="200"/>
              </a:spcAft>
              <a:buClr>
                <a:schemeClr val="accent1"/>
              </a:buClr>
              <a:buSzPct val="100000"/>
              <a:buFont typeface="Wingdings" panose="05000000000000000000" pitchFamily="2" charset="2"/>
              <a:buChar char="§"/>
            </a:pPr>
            <a:r>
              <a:rPr lang="it-IT" sz="2400" b="1" u="sng" dirty="0">
                <a:solidFill>
                  <a:schemeClr val="tx1">
                    <a:lumMod val="75000"/>
                    <a:lumOff val="25000"/>
                  </a:schemeClr>
                </a:solidFill>
              </a:rPr>
              <a:t>Ecografia dell’Addome</a:t>
            </a:r>
            <a:r>
              <a:rPr lang="it-IT" sz="2400" dirty="0">
                <a:solidFill>
                  <a:schemeClr val="tx1">
                    <a:lumMod val="75000"/>
                    <a:lumOff val="25000"/>
                  </a:schemeClr>
                </a:solidFill>
              </a:rPr>
              <a:t>: </a:t>
            </a:r>
            <a:r>
              <a:rPr lang="it-IT" sz="2400" dirty="0" err="1">
                <a:solidFill>
                  <a:schemeClr val="tx1">
                    <a:lumMod val="75000"/>
                    <a:lumOff val="25000"/>
                  </a:schemeClr>
                </a:solidFill>
              </a:rPr>
              <a:t>nn</a:t>
            </a:r>
            <a:endParaRPr lang="it-IT" sz="2400" dirty="0">
              <a:solidFill>
                <a:schemeClr val="tx1">
                  <a:lumMod val="75000"/>
                  <a:lumOff val="25000"/>
                </a:schemeClr>
              </a:solidFill>
            </a:endParaRP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400" dirty="0">
                <a:solidFill>
                  <a:schemeClr val="tx1">
                    <a:lumMod val="75000"/>
                    <a:lumOff val="25000"/>
                  </a:schemeClr>
                </a:solidFill>
              </a:rPr>
              <a:t> </a:t>
            </a:r>
            <a:r>
              <a:rPr lang="it-IT" sz="2400" b="1" u="sng" dirty="0">
                <a:solidFill>
                  <a:schemeClr val="tx1">
                    <a:lumMod val="75000"/>
                    <a:lumOff val="25000"/>
                  </a:schemeClr>
                </a:solidFill>
              </a:rPr>
              <a:t>Emocolture</a:t>
            </a:r>
            <a:r>
              <a:rPr lang="it-IT" sz="2400" dirty="0">
                <a:solidFill>
                  <a:schemeClr val="tx1">
                    <a:lumMod val="75000"/>
                    <a:lumOff val="25000"/>
                  </a:schemeClr>
                </a:solidFill>
              </a:rPr>
              <a:t>: negative</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400" b="1" u="sng" dirty="0">
                <a:solidFill>
                  <a:schemeClr val="tx1">
                    <a:lumMod val="75000"/>
                    <a:lumOff val="25000"/>
                  </a:schemeClr>
                </a:solidFill>
              </a:rPr>
              <a:t>Visita Chirurgica</a:t>
            </a:r>
            <a:r>
              <a:rPr lang="it-IT" sz="2400" dirty="0">
                <a:solidFill>
                  <a:schemeClr val="tx1">
                    <a:lumMod val="75000"/>
                    <a:lumOff val="25000"/>
                  </a:schemeClr>
                </a:solidFill>
              </a:rPr>
              <a:t>: paziente eventualmente inseribile nel PDTA aziendale di chirurgia </a:t>
            </a:r>
            <a:r>
              <a:rPr lang="it-IT" sz="2400" dirty="0" err="1">
                <a:solidFill>
                  <a:schemeClr val="tx1">
                    <a:lumMod val="75000"/>
                    <a:lumOff val="25000"/>
                  </a:schemeClr>
                </a:solidFill>
              </a:rPr>
              <a:t>bariatrica</a:t>
            </a:r>
            <a:r>
              <a:rPr lang="it-IT" sz="2400" dirty="0">
                <a:solidFill>
                  <a:schemeClr val="tx1">
                    <a:lumMod val="75000"/>
                    <a:lumOff val="25000"/>
                  </a:schemeClr>
                </a:solidFill>
              </a:rPr>
              <a:t>. </a:t>
            </a:r>
            <a:r>
              <a:rPr lang="it-IT" sz="2400" b="1" dirty="0">
                <a:solidFill>
                  <a:schemeClr val="tx1">
                    <a:lumMod val="75000"/>
                    <a:lumOff val="25000"/>
                  </a:schemeClr>
                </a:solidFill>
              </a:rPr>
              <a:t>Richiedere valutazione nutrizionale.</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400" b="1" u="sng" dirty="0">
                <a:solidFill>
                  <a:schemeClr val="tx1">
                    <a:lumMod val="75000"/>
                    <a:lumOff val="25000"/>
                  </a:schemeClr>
                </a:solidFill>
              </a:rPr>
              <a:t>Visita Dietologica</a:t>
            </a:r>
            <a:r>
              <a:rPr lang="it-IT" sz="2400" dirty="0">
                <a:solidFill>
                  <a:schemeClr val="tx1">
                    <a:lumMod val="75000"/>
                    <a:lumOff val="25000"/>
                  </a:schemeClr>
                </a:solidFill>
              </a:rPr>
              <a:t>: Grave obesità. Peso 230 kg, altezza 178 cm, BMI:72,7 Kg/mq. Si consegna schema dietetico ipocalorico </a:t>
            </a:r>
            <a:r>
              <a:rPr lang="it-IT" sz="2400" dirty="0" err="1">
                <a:solidFill>
                  <a:schemeClr val="tx1">
                    <a:lumMod val="75000"/>
                    <a:lumOff val="25000"/>
                  </a:schemeClr>
                </a:solidFill>
              </a:rPr>
              <a:t>normoproteico</a:t>
            </a:r>
            <a:r>
              <a:rPr lang="it-IT" sz="2400" dirty="0">
                <a:solidFill>
                  <a:schemeClr val="tx1">
                    <a:lumMod val="75000"/>
                    <a:lumOff val="25000"/>
                  </a:schemeClr>
                </a:solidFill>
              </a:rPr>
              <a:t>. Controllo a 1 mese.</a:t>
            </a:r>
          </a:p>
        </p:txBody>
      </p:sp>
      <p:sp>
        <p:nvSpPr>
          <p:cNvPr id="8" name="Title 2">
            <a:extLst>
              <a:ext uri="{FF2B5EF4-FFF2-40B4-BE49-F238E27FC236}">
                <a16:creationId xmlns:a16="http://schemas.microsoft.com/office/drawing/2014/main" id="{02350EFB-1C82-E56D-2534-0E7ECBE21F13}"/>
              </a:ext>
            </a:extLst>
          </p:cNvPr>
          <p:cNvSpPr>
            <a:spLocks noGrp="1"/>
          </p:cNvSpPr>
          <p:nvPr>
            <p:ph type="title"/>
          </p:nvPr>
        </p:nvSpPr>
        <p:spPr>
          <a:xfrm>
            <a:off x="1092200" y="1885125"/>
            <a:ext cx="3314700" cy="2093975"/>
          </a:xfrm>
        </p:spPr>
        <p:txBody>
          <a:bodyPr>
            <a:normAutofit/>
          </a:bodyPr>
          <a:lstStyle/>
          <a:p>
            <a:pPr algn="ctr"/>
            <a:r>
              <a:rPr lang="en-US" dirty="0" err="1"/>
              <a:t>Esami</a:t>
            </a:r>
            <a:r>
              <a:rPr lang="en-US" dirty="0"/>
              <a:t> </a:t>
            </a:r>
            <a:r>
              <a:rPr lang="en-US" dirty="0" err="1"/>
              <a:t>effettuati</a:t>
            </a:r>
            <a:endParaRPr lang="en-US" dirty="0"/>
          </a:p>
        </p:txBody>
      </p:sp>
      <p:sp>
        <p:nvSpPr>
          <p:cNvPr id="4" name="Rettangolo 3">
            <a:extLst>
              <a:ext uri="{FF2B5EF4-FFF2-40B4-BE49-F238E27FC236}">
                <a16:creationId xmlns:a16="http://schemas.microsoft.com/office/drawing/2014/main" id="{15ABE550-97F4-4700-BD04-4E3B24682B60}"/>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extLst>
      <p:ext uri="{BB962C8B-B14F-4D97-AF65-F5344CB8AC3E}">
        <p14:creationId xmlns:p14="http://schemas.microsoft.com/office/powerpoint/2010/main" val="239898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DE1112B-276F-42FE-A1DC-C294DA6BFA26}"/>
              </a:ext>
            </a:extLst>
          </p:cNvPr>
          <p:cNvSpPr>
            <a:spLocks noGrp="1"/>
          </p:cNvSpPr>
          <p:nvPr>
            <p:ph idx="1"/>
          </p:nvPr>
        </p:nvSpPr>
        <p:spPr>
          <a:xfrm>
            <a:off x="5545124" y="637564"/>
            <a:ext cx="5485089" cy="2380076"/>
          </a:xfrm>
        </p:spPr>
        <p:txBody>
          <a:bodyPr>
            <a:normAutofit/>
          </a:bodyPr>
          <a:lstStyle/>
          <a:p>
            <a:pPr marL="0" indent="0">
              <a:buNone/>
            </a:pPr>
            <a:r>
              <a:rPr lang="it-IT" sz="2600" dirty="0"/>
              <a:t>Avviava </a:t>
            </a:r>
            <a:r>
              <a:rPr lang="it-IT" sz="2600" b="1" dirty="0"/>
              <a:t>terapia antibiotica empirica </a:t>
            </a:r>
            <a:r>
              <a:rPr lang="it-IT" sz="2600" dirty="0"/>
              <a:t>e diuretici dell’ansa con risoluzione della sintomatologia e miglioramento delle condizioni generali per cui veniva dimesso a domicilio.</a:t>
            </a:r>
          </a:p>
          <a:p>
            <a:endParaRPr lang="it-IT" dirty="0"/>
          </a:p>
        </p:txBody>
      </p:sp>
      <p:sp>
        <p:nvSpPr>
          <p:cNvPr id="3" name="Titolo 2">
            <a:extLst>
              <a:ext uri="{FF2B5EF4-FFF2-40B4-BE49-F238E27FC236}">
                <a16:creationId xmlns:a16="http://schemas.microsoft.com/office/drawing/2014/main" id="{F6D49301-14A5-4C93-93A5-845E71D609C2}"/>
              </a:ext>
            </a:extLst>
          </p:cNvPr>
          <p:cNvSpPr>
            <a:spLocks noGrp="1"/>
          </p:cNvSpPr>
          <p:nvPr>
            <p:ph type="title"/>
          </p:nvPr>
        </p:nvSpPr>
        <p:spPr/>
        <p:txBody>
          <a:bodyPr/>
          <a:lstStyle/>
          <a:p>
            <a:r>
              <a:rPr lang="it-IT" dirty="0"/>
              <a:t>Terapia</a:t>
            </a:r>
          </a:p>
        </p:txBody>
      </p:sp>
      <p:sp>
        <p:nvSpPr>
          <p:cNvPr id="4" name="Rettangolo 3">
            <a:extLst>
              <a:ext uri="{FF2B5EF4-FFF2-40B4-BE49-F238E27FC236}">
                <a16:creationId xmlns:a16="http://schemas.microsoft.com/office/drawing/2014/main" id="{0478F45A-3DD1-4065-B7D7-E503BD7E7C3C}"/>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extLst>
      <p:ext uri="{BB962C8B-B14F-4D97-AF65-F5344CB8AC3E}">
        <p14:creationId xmlns:p14="http://schemas.microsoft.com/office/powerpoint/2010/main" val="386623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8419D76-F43E-439C-8153-295CA2103982}"/>
              </a:ext>
            </a:extLst>
          </p:cNvPr>
          <p:cNvSpPr txBox="1"/>
          <p:nvPr/>
        </p:nvSpPr>
        <p:spPr>
          <a:xfrm>
            <a:off x="5457101" y="110357"/>
            <a:ext cx="6310770" cy="5416431"/>
          </a:xfrm>
          <a:prstGeom prst="rect">
            <a:avLst/>
          </a:prstGeom>
        </p:spPr>
        <p:txBody>
          <a:bodyPr vert="horz" lIns="0" tIns="45720" rIns="0" bIns="45720" rtlCol="0" anchor="ctr">
            <a:noAutofit/>
          </a:bodyPr>
          <a:lstStyle/>
          <a:p>
            <a:pPr>
              <a:lnSpc>
                <a:spcPct val="90000"/>
              </a:lnSpc>
              <a:spcBef>
                <a:spcPts val="1200"/>
              </a:spcBef>
              <a:spcAft>
                <a:spcPts val="200"/>
              </a:spcAft>
              <a:buClr>
                <a:schemeClr val="accent1"/>
              </a:buClr>
              <a:buSzPct val="100000"/>
            </a:pPr>
            <a:endParaRPr lang="it-IT" sz="2000" dirty="0">
              <a:solidFill>
                <a:schemeClr val="tx1">
                  <a:lumMod val="75000"/>
                  <a:lumOff val="25000"/>
                </a:schemeClr>
              </a:solidFill>
            </a:endParaRPr>
          </a:p>
          <a:p>
            <a:pPr>
              <a:lnSpc>
                <a:spcPct val="90000"/>
              </a:lnSpc>
              <a:spcBef>
                <a:spcPts val="1200"/>
              </a:spcBef>
              <a:spcAft>
                <a:spcPts val="200"/>
              </a:spcAft>
              <a:buClr>
                <a:schemeClr val="accent1"/>
              </a:buClr>
              <a:buSzPct val="100000"/>
            </a:pPr>
            <a:endParaRPr lang="it-IT" sz="2000" dirty="0">
              <a:solidFill>
                <a:schemeClr val="tx1">
                  <a:lumMod val="75000"/>
                  <a:lumOff val="25000"/>
                </a:schemeClr>
              </a:solidFill>
            </a:endParaRPr>
          </a:p>
          <a:p>
            <a:pPr>
              <a:lnSpc>
                <a:spcPct val="90000"/>
              </a:lnSpc>
              <a:spcBef>
                <a:spcPts val="1200"/>
              </a:spcBef>
              <a:spcAft>
                <a:spcPts val="200"/>
              </a:spcAft>
              <a:buClr>
                <a:schemeClr val="accent1"/>
              </a:buClr>
              <a:buSzPct val="100000"/>
            </a:pPr>
            <a:r>
              <a:rPr lang="it-IT" sz="2400" dirty="0">
                <a:solidFill>
                  <a:schemeClr val="tx1">
                    <a:lumMod val="75000"/>
                    <a:lumOff val="25000"/>
                  </a:schemeClr>
                </a:solidFill>
              </a:rPr>
              <a:t>Ottobre 2021:</a:t>
            </a:r>
          </a:p>
          <a:p>
            <a:pPr>
              <a:lnSpc>
                <a:spcPct val="90000"/>
              </a:lnSpc>
              <a:spcBef>
                <a:spcPts val="1200"/>
              </a:spcBef>
              <a:spcAft>
                <a:spcPts val="200"/>
              </a:spcAft>
              <a:buClr>
                <a:schemeClr val="accent1"/>
              </a:buClr>
              <a:buSzPct val="100000"/>
            </a:pPr>
            <a:r>
              <a:rPr lang="it-IT" sz="2400" b="1" u="sng" dirty="0">
                <a:solidFill>
                  <a:schemeClr val="tx1">
                    <a:lumMod val="75000"/>
                    <a:lumOff val="25000"/>
                  </a:schemeClr>
                </a:solidFill>
              </a:rPr>
              <a:t>Storia del peso</a:t>
            </a:r>
            <a:r>
              <a:rPr lang="it-IT" sz="2400" dirty="0">
                <a:solidFill>
                  <a:schemeClr val="tx1">
                    <a:lumMod val="75000"/>
                    <a:lumOff val="25000"/>
                  </a:schemeClr>
                </a:solidFill>
              </a:rPr>
              <a:t>: robusto fin da bambino. Peso 110 kg nel 2013 a cui seguiva dietoterapia ipocalorica autogestita a cui seguiva calo ponderale di circa 30 kg. Dal 2018 graduale incremento ponderale fino ad arrivare al peso attuale. Nega </a:t>
            </a:r>
            <a:r>
              <a:rPr lang="it-IT" sz="2400" dirty="0" err="1">
                <a:solidFill>
                  <a:schemeClr val="tx1">
                    <a:lumMod val="75000"/>
                    <a:lumOff val="25000"/>
                  </a:schemeClr>
                </a:solidFill>
              </a:rPr>
              <a:t>binge</a:t>
            </a:r>
            <a:r>
              <a:rPr lang="it-IT" sz="2400" dirty="0">
                <a:solidFill>
                  <a:schemeClr val="tx1">
                    <a:lumMod val="75000"/>
                    <a:lumOff val="25000"/>
                  </a:schemeClr>
                </a:solidFill>
              </a:rPr>
              <a:t> </a:t>
            </a:r>
            <a:r>
              <a:rPr lang="it-IT" sz="2400" dirty="0" err="1">
                <a:solidFill>
                  <a:schemeClr val="tx1">
                    <a:lumMod val="75000"/>
                    <a:lumOff val="25000"/>
                  </a:schemeClr>
                </a:solidFill>
              </a:rPr>
              <a:t>eating</a:t>
            </a:r>
            <a:r>
              <a:rPr lang="it-IT" sz="2400" dirty="0">
                <a:solidFill>
                  <a:schemeClr val="tx1">
                    <a:lumMod val="75000"/>
                    <a:lumOff val="25000"/>
                  </a:schemeClr>
                </a:solidFill>
              </a:rPr>
              <a:t> e night </a:t>
            </a:r>
            <a:r>
              <a:rPr lang="it-IT" sz="2400" dirty="0" err="1">
                <a:solidFill>
                  <a:schemeClr val="tx1">
                    <a:lumMod val="75000"/>
                    <a:lumOff val="25000"/>
                  </a:schemeClr>
                </a:solidFill>
              </a:rPr>
              <a:t>eating</a:t>
            </a:r>
            <a:r>
              <a:rPr lang="it-IT" sz="2400" dirty="0">
                <a:solidFill>
                  <a:schemeClr val="tx1">
                    <a:lumMod val="75000"/>
                    <a:lumOff val="25000"/>
                  </a:schemeClr>
                </a:solidFill>
              </a:rPr>
              <a:t>. Riferisce episodi di iperalimentazione ai pasti. Riferisce consumo abituale di junk food e bevande zuccherate. </a:t>
            </a:r>
          </a:p>
          <a:p>
            <a:pPr>
              <a:lnSpc>
                <a:spcPct val="90000"/>
              </a:lnSpc>
              <a:spcBef>
                <a:spcPts val="1200"/>
              </a:spcBef>
              <a:spcAft>
                <a:spcPts val="200"/>
              </a:spcAft>
              <a:buClr>
                <a:schemeClr val="accent1"/>
              </a:buClr>
              <a:buSzPct val="100000"/>
            </a:pPr>
            <a:r>
              <a:rPr lang="it-IT" sz="2400" b="1" u="sng" dirty="0">
                <a:solidFill>
                  <a:schemeClr val="tx1">
                    <a:lumMod val="75000"/>
                    <a:lumOff val="25000"/>
                  </a:schemeClr>
                </a:solidFill>
              </a:rPr>
              <a:t>Attività fisica</a:t>
            </a:r>
            <a:r>
              <a:rPr lang="it-IT" sz="2400" dirty="0">
                <a:solidFill>
                  <a:schemeClr val="tx1">
                    <a:lumMod val="75000"/>
                    <a:lumOff val="25000"/>
                  </a:schemeClr>
                </a:solidFill>
              </a:rPr>
              <a:t>: nessuna. </a:t>
            </a:r>
          </a:p>
          <a:p>
            <a:pPr>
              <a:lnSpc>
                <a:spcPct val="90000"/>
              </a:lnSpc>
              <a:spcBef>
                <a:spcPts val="1200"/>
              </a:spcBef>
              <a:spcAft>
                <a:spcPts val="200"/>
              </a:spcAft>
              <a:buClr>
                <a:schemeClr val="accent1"/>
              </a:buClr>
              <a:buSzPct val="100000"/>
            </a:pPr>
            <a:r>
              <a:rPr lang="it-IT" sz="2400" b="1" u="sng" dirty="0">
                <a:solidFill>
                  <a:schemeClr val="tx1">
                    <a:lumMod val="75000"/>
                    <a:lumOff val="25000"/>
                  </a:schemeClr>
                </a:solidFill>
              </a:rPr>
              <a:t>Peso 228 kg</a:t>
            </a:r>
            <a:r>
              <a:rPr lang="it-IT" sz="2400" dirty="0">
                <a:solidFill>
                  <a:schemeClr val="tx1">
                    <a:lumMod val="75000"/>
                    <a:lumOff val="25000"/>
                  </a:schemeClr>
                </a:solidFill>
              </a:rPr>
              <a:t>. </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endParaRPr lang="it-IT" sz="2000" dirty="0">
              <a:solidFill>
                <a:schemeClr val="tx1">
                  <a:lumMod val="75000"/>
                  <a:lumOff val="25000"/>
                </a:schemeClr>
              </a:solidFill>
            </a:endParaRP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endParaRPr lang="it-IT" sz="2000" dirty="0">
              <a:solidFill>
                <a:schemeClr val="tx1">
                  <a:lumMod val="75000"/>
                  <a:lumOff val="25000"/>
                </a:schemeClr>
              </a:solidFill>
            </a:endParaRPr>
          </a:p>
        </p:txBody>
      </p:sp>
      <p:sp>
        <p:nvSpPr>
          <p:cNvPr id="7" name="Title 2">
            <a:extLst>
              <a:ext uri="{FF2B5EF4-FFF2-40B4-BE49-F238E27FC236}">
                <a16:creationId xmlns:a16="http://schemas.microsoft.com/office/drawing/2014/main" id="{2E9D3901-79ED-728A-8566-6CF5A5B1CB65}"/>
              </a:ext>
            </a:extLst>
          </p:cNvPr>
          <p:cNvSpPr>
            <a:spLocks noGrp="1"/>
          </p:cNvSpPr>
          <p:nvPr>
            <p:ph type="title"/>
          </p:nvPr>
        </p:nvSpPr>
        <p:spPr>
          <a:xfrm>
            <a:off x="1092200" y="1885125"/>
            <a:ext cx="3314700" cy="2093975"/>
          </a:xfrm>
        </p:spPr>
        <p:txBody>
          <a:bodyPr>
            <a:normAutofit fontScale="90000"/>
          </a:bodyPr>
          <a:lstStyle/>
          <a:p>
            <a:r>
              <a:rPr lang="en-US" dirty="0"/>
              <a:t>Prima </a:t>
            </a:r>
            <a:r>
              <a:rPr lang="en-US" dirty="0" err="1"/>
              <a:t>visita</a:t>
            </a:r>
            <a:r>
              <a:rPr lang="en-US" dirty="0"/>
              <a:t> </a:t>
            </a:r>
            <a:r>
              <a:rPr lang="en-US" dirty="0" err="1"/>
              <a:t>Dietologica</a:t>
            </a:r>
            <a:r>
              <a:rPr lang="en-US" dirty="0"/>
              <a:t> </a:t>
            </a:r>
            <a:r>
              <a:rPr lang="en-US" dirty="0" err="1"/>
              <a:t>ambulatoriale</a:t>
            </a:r>
            <a:endParaRPr lang="en-US" dirty="0"/>
          </a:p>
        </p:txBody>
      </p:sp>
      <p:sp>
        <p:nvSpPr>
          <p:cNvPr id="4" name="Rettangolo 3">
            <a:extLst>
              <a:ext uri="{FF2B5EF4-FFF2-40B4-BE49-F238E27FC236}">
                <a16:creationId xmlns:a16="http://schemas.microsoft.com/office/drawing/2014/main" id="{363F91FB-96DE-47F1-8691-F269542416AD}"/>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extLst>
      <p:ext uri="{BB962C8B-B14F-4D97-AF65-F5344CB8AC3E}">
        <p14:creationId xmlns:p14="http://schemas.microsoft.com/office/powerpoint/2010/main" val="294752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58516B0-155D-412E-B9A9-A41A86CDB771}"/>
              </a:ext>
            </a:extLst>
          </p:cNvPr>
          <p:cNvSpPr>
            <a:spLocks noGrp="1"/>
          </p:cNvSpPr>
          <p:nvPr>
            <p:ph idx="1"/>
          </p:nvPr>
        </p:nvSpPr>
        <p:spPr>
          <a:xfrm>
            <a:off x="5534485" y="564920"/>
            <a:ext cx="5713841" cy="4868609"/>
          </a:xfrm>
        </p:spPr>
        <p:txBody>
          <a:bodyPr/>
          <a:lstStyle/>
          <a:p>
            <a:pPr marL="0" indent="0">
              <a:buNone/>
            </a:pPr>
            <a:r>
              <a:rPr lang="it-IT" sz="2400" b="1" u="sng" dirty="0"/>
              <a:t>Il paziente si mostra interessato al percorso di chirurgia </a:t>
            </a:r>
            <a:r>
              <a:rPr lang="it-IT" sz="2400" b="1" u="sng" dirty="0" err="1"/>
              <a:t>bariatrica</a:t>
            </a:r>
            <a:r>
              <a:rPr lang="it-IT" sz="2400" b="1" u="sng" dirty="0"/>
              <a:t>. </a:t>
            </a:r>
          </a:p>
          <a:p>
            <a:pPr marL="0" indent="0">
              <a:buNone/>
            </a:pPr>
            <a:r>
              <a:rPr lang="it-IT" sz="2400" dirty="0"/>
              <a:t>Si spiega che l’obiettivo da raggiungere sono 170 kg ai fini del possibile accesso all’intervento. Si spiega in cosa consiste il percorso del PDTA aziendale per l’Obesità. </a:t>
            </a:r>
            <a:r>
              <a:rPr lang="it-IT" sz="2400" b="1" u="sng" dirty="0"/>
              <a:t>Si invia il paziente dal collega psicologo</a:t>
            </a:r>
            <a:r>
              <a:rPr lang="it-IT" sz="2400" dirty="0"/>
              <a:t>. Si consiglia esecuzione di polisonnografia.</a:t>
            </a:r>
          </a:p>
          <a:p>
            <a:pPr marL="0" indent="0">
              <a:buNone/>
            </a:pPr>
            <a:r>
              <a:rPr lang="it-IT" sz="2400" b="1" u="sng" dirty="0"/>
              <a:t>Continua schema alimentare ipocalorico e </a:t>
            </a:r>
            <a:r>
              <a:rPr lang="it-IT" sz="2400" b="1" u="sng" dirty="0" err="1"/>
              <a:t>normoproteico</a:t>
            </a:r>
            <a:r>
              <a:rPr lang="it-IT" sz="2400" b="1" u="sng" dirty="0"/>
              <a:t>. Si consiglia avvio di graduale attività fisica.</a:t>
            </a:r>
          </a:p>
          <a:p>
            <a:endParaRPr lang="it-IT" dirty="0"/>
          </a:p>
        </p:txBody>
      </p:sp>
      <p:sp>
        <p:nvSpPr>
          <p:cNvPr id="6" name="Title 2">
            <a:extLst>
              <a:ext uri="{FF2B5EF4-FFF2-40B4-BE49-F238E27FC236}">
                <a16:creationId xmlns:a16="http://schemas.microsoft.com/office/drawing/2014/main" id="{E132A78C-D23E-4C39-98C8-4C899AECF1C6}"/>
              </a:ext>
            </a:extLst>
          </p:cNvPr>
          <p:cNvSpPr>
            <a:spLocks noGrp="1"/>
          </p:cNvSpPr>
          <p:nvPr>
            <p:ph type="title"/>
          </p:nvPr>
        </p:nvSpPr>
        <p:spPr>
          <a:xfrm>
            <a:off x="1092200" y="1884363"/>
            <a:ext cx="3314700" cy="2095500"/>
          </a:xfrm>
        </p:spPr>
        <p:txBody>
          <a:bodyPr>
            <a:normAutofit fontScale="90000"/>
          </a:bodyPr>
          <a:lstStyle/>
          <a:p>
            <a:r>
              <a:rPr lang="en-US" dirty="0"/>
              <a:t>Prima </a:t>
            </a:r>
            <a:r>
              <a:rPr lang="en-US" dirty="0" err="1"/>
              <a:t>visita</a:t>
            </a:r>
            <a:r>
              <a:rPr lang="en-US" dirty="0"/>
              <a:t> </a:t>
            </a:r>
            <a:r>
              <a:rPr lang="en-US" dirty="0" err="1"/>
              <a:t>Dietologica</a:t>
            </a:r>
            <a:r>
              <a:rPr lang="en-US" dirty="0"/>
              <a:t> </a:t>
            </a:r>
            <a:r>
              <a:rPr lang="en-US" dirty="0" err="1"/>
              <a:t>ambulatoriale</a:t>
            </a:r>
            <a:endParaRPr lang="en-US" dirty="0"/>
          </a:p>
        </p:txBody>
      </p:sp>
      <p:pic>
        <p:nvPicPr>
          <p:cNvPr id="8" name="Immagine 7">
            <a:extLst>
              <a:ext uri="{FF2B5EF4-FFF2-40B4-BE49-F238E27FC236}">
                <a16:creationId xmlns:a16="http://schemas.microsoft.com/office/drawing/2014/main" id="{1B63161C-D6DD-46E6-A73C-C1978A93430A}"/>
              </a:ext>
            </a:extLst>
          </p:cNvPr>
          <p:cNvPicPr>
            <a:picLocks noChangeAspect="1"/>
          </p:cNvPicPr>
          <p:nvPr/>
        </p:nvPicPr>
        <p:blipFill>
          <a:blip r:embed="rId2"/>
          <a:stretch>
            <a:fillRect/>
          </a:stretch>
        </p:blipFill>
        <p:spPr>
          <a:xfrm>
            <a:off x="81905" y="6359294"/>
            <a:ext cx="4694327" cy="353599"/>
          </a:xfrm>
          <a:prstGeom prst="rect">
            <a:avLst/>
          </a:prstGeom>
        </p:spPr>
      </p:pic>
    </p:spTree>
    <p:extLst>
      <p:ext uri="{BB962C8B-B14F-4D97-AF65-F5344CB8AC3E}">
        <p14:creationId xmlns:p14="http://schemas.microsoft.com/office/powerpoint/2010/main" val="216904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486976" y="994695"/>
            <a:ext cx="5713841" cy="4868609"/>
          </a:xfrm>
          <a:prstGeom prst="rect">
            <a:avLst/>
          </a:prstGeom>
        </p:spPr>
        <p:txBody>
          <a:bodyPr vert="horz" lIns="0" tIns="45720" rIns="0" bIns="45720" rtlCol="0" anchor="ctr">
            <a:noAutofit/>
          </a:bodyPr>
          <a:lstStyle/>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400" dirty="0">
                <a:solidFill>
                  <a:schemeClr val="tx1">
                    <a:lumMod val="75000"/>
                    <a:lumOff val="25000"/>
                  </a:schemeClr>
                </a:solidFill>
              </a:rPr>
              <a:t>Esecuzione di Polisonnografia-&gt; posizionamento di </a:t>
            </a:r>
            <a:r>
              <a:rPr lang="it-IT" sz="2400" dirty="0" err="1">
                <a:solidFill>
                  <a:schemeClr val="tx1">
                    <a:lumMod val="75000"/>
                    <a:lumOff val="25000"/>
                  </a:schemeClr>
                </a:solidFill>
              </a:rPr>
              <a:t>cPAP</a:t>
            </a:r>
            <a:r>
              <a:rPr lang="it-IT" sz="2400" dirty="0">
                <a:solidFill>
                  <a:schemeClr val="tx1">
                    <a:lumMod val="75000"/>
                    <a:lumOff val="25000"/>
                  </a:schemeClr>
                </a:solidFill>
              </a:rPr>
              <a:t> notturna per apnee.</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400" dirty="0">
                <a:solidFill>
                  <a:schemeClr val="tx1">
                    <a:lumMod val="75000"/>
                    <a:lumOff val="25000"/>
                  </a:schemeClr>
                </a:solidFill>
              </a:rPr>
              <a:t>Controllo </a:t>
            </a:r>
            <a:r>
              <a:rPr lang="it-IT" sz="2400" b="1" u="sng" dirty="0">
                <a:solidFill>
                  <a:schemeClr val="tx1">
                    <a:lumMod val="75000"/>
                    <a:lumOff val="25000"/>
                  </a:schemeClr>
                </a:solidFill>
              </a:rPr>
              <a:t>Novembre 2021: peso 220 kg.</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400" dirty="0">
                <a:solidFill>
                  <a:schemeClr val="tx1">
                    <a:lumMod val="75000"/>
                    <a:lumOff val="25000"/>
                  </a:schemeClr>
                </a:solidFill>
              </a:rPr>
              <a:t>Esami ematochimici Gennaio 2022: </a:t>
            </a:r>
            <a:r>
              <a:rPr lang="it-IT" sz="2400" dirty="0" err="1">
                <a:solidFill>
                  <a:schemeClr val="tx1">
                    <a:lumMod val="75000"/>
                    <a:lumOff val="25000"/>
                  </a:schemeClr>
                </a:solidFill>
              </a:rPr>
              <a:t>Hb</a:t>
            </a:r>
            <a:r>
              <a:rPr lang="it-IT" sz="2400" dirty="0">
                <a:solidFill>
                  <a:schemeClr val="tx1">
                    <a:lumMod val="75000"/>
                    <a:lumOff val="25000"/>
                  </a:schemeClr>
                </a:solidFill>
              </a:rPr>
              <a:t> 12,6, MCV 86, Creatinina 0,72, GFR 126, Sodio 138, Potassio 4,3, Calcio 9,3, Fosforo 4,5, Acido urico 6,3, Transaminasi </a:t>
            </a:r>
            <a:r>
              <a:rPr lang="it-IT" sz="2400" dirty="0" err="1">
                <a:solidFill>
                  <a:schemeClr val="tx1">
                    <a:lumMod val="75000"/>
                    <a:lumOff val="25000"/>
                  </a:schemeClr>
                </a:solidFill>
              </a:rPr>
              <a:t>nn</a:t>
            </a:r>
            <a:r>
              <a:rPr lang="it-IT" sz="2400" dirty="0">
                <a:solidFill>
                  <a:schemeClr val="tx1">
                    <a:lumMod val="75000"/>
                    <a:lumOff val="25000"/>
                  </a:schemeClr>
                </a:solidFill>
              </a:rPr>
              <a:t>, </a:t>
            </a:r>
            <a:r>
              <a:rPr lang="it-IT" sz="2400" dirty="0" err="1">
                <a:solidFill>
                  <a:schemeClr val="tx1">
                    <a:lumMod val="75000"/>
                    <a:lumOff val="25000"/>
                  </a:schemeClr>
                </a:solidFill>
              </a:rPr>
              <a:t>Bil</a:t>
            </a:r>
            <a:r>
              <a:rPr lang="it-IT" sz="2400" dirty="0">
                <a:solidFill>
                  <a:schemeClr val="tx1">
                    <a:lumMod val="75000"/>
                    <a:lumOff val="25000"/>
                  </a:schemeClr>
                </a:solidFill>
              </a:rPr>
              <a:t> tot 0,4, GGT 23, Col tot 126, TG 99, TSH 2,428.</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400" dirty="0">
                <a:solidFill>
                  <a:schemeClr val="tx1">
                    <a:lumMod val="75000"/>
                    <a:lumOff val="25000"/>
                  </a:schemeClr>
                </a:solidFill>
              </a:rPr>
              <a:t>ECG: Onde Q in D3 con T </a:t>
            </a:r>
            <a:r>
              <a:rPr lang="it-IT" sz="2400" dirty="0" err="1">
                <a:solidFill>
                  <a:schemeClr val="tx1">
                    <a:lumMod val="75000"/>
                    <a:lumOff val="25000"/>
                  </a:schemeClr>
                </a:solidFill>
              </a:rPr>
              <a:t>inf</a:t>
            </a:r>
            <a:r>
              <a:rPr lang="it-IT" sz="2400" dirty="0">
                <a:solidFill>
                  <a:schemeClr val="tx1">
                    <a:lumMod val="75000"/>
                    <a:lumOff val="25000"/>
                  </a:schemeClr>
                </a:solidFill>
              </a:rPr>
              <a:t>. Si richiede approfondimento Ecocardiografico.</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400" dirty="0">
                <a:solidFill>
                  <a:schemeClr val="tx1">
                    <a:lumMod val="75000"/>
                    <a:lumOff val="25000"/>
                  </a:schemeClr>
                </a:solidFill>
              </a:rPr>
              <a:t>Controllo </a:t>
            </a:r>
            <a:r>
              <a:rPr lang="it-IT" sz="2400" b="1" u="sng" dirty="0">
                <a:solidFill>
                  <a:schemeClr val="tx1">
                    <a:lumMod val="75000"/>
                    <a:lumOff val="25000"/>
                  </a:schemeClr>
                </a:solidFill>
              </a:rPr>
              <a:t>Gennaio 2022: Peso 209 Kg.</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2400" dirty="0">
                <a:solidFill>
                  <a:schemeClr val="tx1">
                    <a:lumMod val="75000"/>
                    <a:lumOff val="25000"/>
                  </a:schemeClr>
                </a:solidFill>
              </a:rPr>
              <a:t>Ecocardiogramma: ok</a:t>
            </a:r>
          </a:p>
          <a:p>
            <a:pPr>
              <a:lnSpc>
                <a:spcPct val="90000"/>
              </a:lnSpc>
              <a:spcBef>
                <a:spcPts val="1200"/>
              </a:spcBef>
              <a:spcAft>
                <a:spcPts val="200"/>
              </a:spcAft>
              <a:buClr>
                <a:schemeClr val="accent1"/>
              </a:buClr>
              <a:buSzPct val="100000"/>
            </a:pPr>
            <a:endParaRPr lang="it-IT" sz="2000" dirty="0">
              <a:solidFill>
                <a:schemeClr val="tx1">
                  <a:lumMod val="75000"/>
                  <a:lumOff val="25000"/>
                </a:schemeClr>
              </a:solidFill>
            </a:endParaRPr>
          </a:p>
        </p:txBody>
      </p:sp>
      <p:sp>
        <p:nvSpPr>
          <p:cNvPr id="7" name="Title 2">
            <a:extLst>
              <a:ext uri="{FF2B5EF4-FFF2-40B4-BE49-F238E27FC236}">
                <a16:creationId xmlns:a16="http://schemas.microsoft.com/office/drawing/2014/main" id="{A35C0869-8A0A-2950-855F-87941DA6637D}"/>
              </a:ext>
            </a:extLst>
          </p:cNvPr>
          <p:cNvSpPr>
            <a:spLocks noGrp="1"/>
          </p:cNvSpPr>
          <p:nvPr>
            <p:ph type="title"/>
          </p:nvPr>
        </p:nvSpPr>
        <p:spPr>
          <a:xfrm>
            <a:off x="1092200" y="1885125"/>
            <a:ext cx="3314700" cy="2093975"/>
          </a:xfrm>
        </p:spPr>
        <p:txBody>
          <a:bodyPr/>
          <a:lstStyle/>
          <a:p>
            <a:r>
              <a:rPr lang="en-US" dirty="0"/>
              <a:t>Follow-up</a:t>
            </a:r>
          </a:p>
        </p:txBody>
      </p:sp>
      <p:sp>
        <p:nvSpPr>
          <p:cNvPr id="4" name="Rettangolo 3">
            <a:extLst>
              <a:ext uri="{FF2B5EF4-FFF2-40B4-BE49-F238E27FC236}">
                <a16:creationId xmlns:a16="http://schemas.microsoft.com/office/drawing/2014/main" id="{B877E392-0799-405F-915E-3DD977597E95}"/>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extLst>
      <p:ext uri="{BB962C8B-B14F-4D97-AF65-F5344CB8AC3E}">
        <p14:creationId xmlns:p14="http://schemas.microsoft.com/office/powerpoint/2010/main" val="283760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458984" y="497808"/>
            <a:ext cx="5713841" cy="4868609"/>
          </a:xfrm>
          <a:prstGeom prst="rect">
            <a:avLst/>
          </a:prstGeom>
        </p:spPr>
        <p:txBody>
          <a:bodyPr vert="horz" lIns="0" tIns="45720" rIns="0" bIns="45720" rtlCol="0" anchor="ctr">
            <a:noAutofit/>
          </a:bodyPr>
          <a:lstStyle/>
          <a:p>
            <a:pPr marL="266700" indent="-266700">
              <a:lnSpc>
                <a:spcPct val="90000"/>
              </a:lnSpc>
              <a:spcBef>
                <a:spcPts val="1200"/>
              </a:spcBef>
              <a:spcAft>
                <a:spcPts val="200"/>
              </a:spcAft>
              <a:buClr>
                <a:schemeClr val="accent1"/>
              </a:buClr>
              <a:buSzPct val="100000"/>
              <a:buFont typeface="Wingdings" panose="05000000000000000000" pitchFamily="2" charset="2"/>
              <a:buChar char="§"/>
            </a:pPr>
            <a:endParaRPr lang="it-IT" sz="2000" dirty="0">
              <a:solidFill>
                <a:schemeClr val="tx1">
                  <a:lumMod val="75000"/>
                  <a:lumOff val="25000"/>
                </a:schemeClr>
              </a:solidFill>
            </a:endParaRPr>
          </a:p>
        </p:txBody>
      </p:sp>
      <p:sp>
        <p:nvSpPr>
          <p:cNvPr id="7" name="Title 2">
            <a:extLst>
              <a:ext uri="{FF2B5EF4-FFF2-40B4-BE49-F238E27FC236}">
                <a16:creationId xmlns:a16="http://schemas.microsoft.com/office/drawing/2014/main" id="{A35C0869-8A0A-2950-855F-87941DA6637D}"/>
              </a:ext>
            </a:extLst>
          </p:cNvPr>
          <p:cNvSpPr>
            <a:spLocks noGrp="1"/>
          </p:cNvSpPr>
          <p:nvPr>
            <p:ph type="title"/>
          </p:nvPr>
        </p:nvSpPr>
        <p:spPr>
          <a:xfrm>
            <a:off x="1092200" y="1885125"/>
            <a:ext cx="3314700" cy="2093975"/>
          </a:xfrm>
        </p:spPr>
        <p:txBody>
          <a:bodyPr/>
          <a:lstStyle/>
          <a:p>
            <a:r>
              <a:rPr lang="en-US" dirty="0"/>
              <a:t>Follow-up </a:t>
            </a:r>
          </a:p>
        </p:txBody>
      </p:sp>
      <p:sp>
        <p:nvSpPr>
          <p:cNvPr id="3" name="Rettangolo 2">
            <a:extLst>
              <a:ext uri="{FF2B5EF4-FFF2-40B4-BE49-F238E27FC236}">
                <a16:creationId xmlns:a16="http://schemas.microsoft.com/office/drawing/2014/main" id="{B2D5C87C-150A-48CC-9D04-CC2C85DB4669}"/>
              </a:ext>
            </a:extLst>
          </p:cNvPr>
          <p:cNvSpPr/>
          <p:nvPr/>
        </p:nvSpPr>
        <p:spPr>
          <a:xfrm>
            <a:off x="5458984" y="625725"/>
            <a:ext cx="6096000" cy="5632311"/>
          </a:xfrm>
          <a:prstGeom prst="rect">
            <a:avLst/>
          </a:prstGeom>
        </p:spPr>
        <p:txBody>
          <a:bodyPr>
            <a:spAutoFit/>
          </a:bodyPr>
          <a:lstStyle/>
          <a:p>
            <a:pPr marL="342900" indent="-342900">
              <a:buFont typeface="Wingdings" panose="05000000000000000000" pitchFamily="2" charset="2"/>
              <a:buChar char="§"/>
            </a:pPr>
            <a:r>
              <a:rPr lang="it-IT" sz="2400" b="1" u="sng" dirty="0"/>
              <a:t>Controllo Marzo 2022: Peso 198 kg.  Avvia dieta chetogenica.</a:t>
            </a:r>
          </a:p>
          <a:p>
            <a:pPr marL="342900" indent="-342900">
              <a:buFont typeface="Wingdings" panose="05000000000000000000" pitchFamily="2" charset="2"/>
              <a:buChar char="§"/>
            </a:pPr>
            <a:endParaRPr lang="it-IT" sz="2400" dirty="0"/>
          </a:p>
          <a:p>
            <a:pPr marL="342900" indent="-342900">
              <a:buFont typeface="Wingdings" panose="05000000000000000000" pitchFamily="2" charset="2"/>
              <a:buChar char="§"/>
            </a:pPr>
            <a:r>
              <a:rPr lang="it-IT" sz="2400" dirty="0"/>
              <a:t>Controllo </a:t>
            </a:r>
            <a:r>
              <a:rPr lang="it-IT" sz="2400" b="1" u="sng" dirty="0"/>
              <a:t>Aprile 2022: Peso 181 kg-</a:t>
            </a:r>
            <a:r>
              <a:rPr lang="it-IT" sz="2400" dirty="0"/>
              <a:t>&gt; </a:t>
            </a:r>
            <a:r>
              <a:rPr lang="it-IT" sz="2400" b="1" u="sng" dirty="0"/>
              <a:t>Si invia il paziente dal collega psichiatra e psicologo per idoneità all’intervento. </a:t>
            </a:r>
          </a:p>
          <a:p>
            <a:pPr marL="342900" indent="-342900">
              <a:buFont typeface="Wingdings" panose="05000000000000000000" pitchFamily="2" charset="2"/>
              <a:buChar char="§"/>
            </a:pPr>
            <a:endParaRPr lang="it-IT" sz="2400" dirty="0"/>
          </a:p>
          <a:p>
            <a:pPr marL="342900" indent="-342900">
              <a:buFont typeface="Wingdings" panose="05000000000000000000" pitchFamily="2" charset="2"/>
              <a:buChar char="§"/>
            </a:pPr>
            <a:r>
              <a:rPr lang="it-IT" sz="2400" dirty="0"/>
              <a:t>TSH e Test di </a:t>
            </a:r>
            <a:r>
              <a:rPr lang="it-IT" sz="2400" dirty="0" err="1"/>
              <a:t>Nugent</a:t>
            </a:r>
            <a:r>
              <a:rPr lang="it-IT" sz="2400" dirty="0"/>
              <a:t>: ok</a:t>
            </a:r>
          </a:p>
          <a:p>
            <a:pPr marL="342900" indent="-342900">
              <a:buFont typeface="Wingdings" panose="05000000000000000000" pitchFamily="2" charset="2"/>
              <a:buChar char="§"/>
            </a:pPr>
            <a:endParaRPr lang="it-IT" sz="2400" dirty="0"/>
          </a:p>
          <a:p>
            <a:pPr marL="342900" indent="-342900">
              <a:buFont typeface="Wingdings" panose="05000000000000000000" pitchFamily="2" charset="2"/>
              <a:buChar char="§"/>
            </a:pPr>
            <a:r>
              <a:rPr lang="it-IT" sz="2400" dirty="0"/>
              <a:t>Esami ematochimici Maggio 2022: </a:t>
            </a:r>
            <a:r>
              <a:rPr lang="it-IT" sz="2400" dirty="0" err="1"/>
              <a:t>Hb</a:t>
            </a:r>
            <a:r>
              <a:rPr lang="it-IT" sz="2400" dirty="0"/>
              <a:t> 14,1, MCV 93, Creatinina 0,68, GFR 128, Sodio 146, Potassio 4,6, Ferro 97, Transferrina 1,70, Albumina 39, </a:t>
            </a:r>
            <a:r>
              <a:rPr lang="it-IT" sz="2400" dirty="0" err="1"/>
              <a:t>Prealbumina</a:t>
            </a:r>
            <a:r>
              <a:rPr lang="it-IT" sz="2400" dirty="0"/>
              <a:t> 195, </a:t>
            </a:r>
            <a:r>
              <a:rPr lang="it-IT" sz="2400" dirty="0" err="1"/>
              <a:t>Prot</a:t>
            </a:r>
            <a:r>
              <a:rPr lang="it-IT" sz="2400" dirty="0"/>
              <a:t> tot 71, TSH 1,988, Ferritina 168, </a:t>
            </a:r>
            <a:r>
              <a:rPr lang="it-IT" sz="2400" dirty="0" err="1"/>
              <a:t>Vit</a:t>
            </a:r>
            <a:r>
              <a:rPr lang="it-IT" sz="2400" dirty="0"/>
              <a:t> B12 270, Acido folico 2,32.</a:t>
            </a:r>
          </a:p>
        </p:txBody>
      </p:sp>
      <p:sp>
        <p:nvSpPr>
          <p:cNvPr id="5" name="Rettangolo 4">
            <a:extLst>
              <a:ext uri="{FF2B5EF4-FFF2-40B4-BE49-F238E27FC236}">
                <a16:creationId xmlns:a16="http://schemas.microsoft.com/office/drawing/2014/main" id="{EFDA1195-12A2-48D2-9BCF-5C95EB837539}"/>
              </a:ext>
            </a:extLst>
          </p:cNvPr>
          <p:cNvSpPr/>
          <p:nvPr/>
        </p:nvSpPr>
        <p:spPr>
          <a:xfrm>
            <a:off x="161924" y="6372225"/>
            <a:ext cx="467677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extLst>
      <p:ext uri="{BB962C8B-B14F-4D97-AF65-F5344CB8AC3E}">
        <p14:creationId xmlns:p14="http://schemas.microsoft.com/office/powerpoint/2010/main" val="3552796752"/>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http://schemas.microsoft.com/office/infopath/2007/PartnerControl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purl.org/dc/dcmitype/"/>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493</TotalTime>
  <Words>1066</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vt:i4>
      </vt:variant>
    </vt:vector>
  </HeadingPairs>
  <TitlesOfParts>
    <vt:vector size="18" baseType="lpstr">
      <vt:lpstr>Calibri</vt:lpstr>
      <vt:lpstr>Wingdings</vt:lpstr>
      <vt:lpstr>RetrospectVTI</vt:lpstr>
      <vt:lpstr>Il percorso dal punto di vista del paziente </vt:lpstr>
      <vt:lpstr>Caso clinico</vt:lpstr>
      <vt:lpstr>Ricovero in Medicina Interna</vt:lpstr>
      <vt:lpstr>Esami effettuati</vt:lpstr>
      <vt:lpstr>Terapia</vt:lpstr>
      <vt:lpstr>Prima visita Dietologica ambulatoriale</vt:lpstr>
      <vt:lpstr>Prima visita Dietologica ambulatoriale</vt:lpstr>
      <vt:lpstr>Follow-up</vt:lpstr>
      <vt:lpstr>Follow-up </vt:lpstr>
      <vt:lpstr>Intervento e follow up  post-intervento</vt:lpstr>
      <vt:lpstr>Andamento calo ponderale</vt:lpstr>
      <vt:lpstr>Lettera del paziente</vt:lpstr>
      <vt:lpstr>Lettera del paziente</vt:lpstr>
      <vt:lpstr>Obesità: patologia cronica</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percorso dal punto di vista del paziente</dc:title>
  <dc:creator>Caffio, Sergio</dc:creator>
  <cp:lastModifiedBy>Erika Pistone</cp:lastModifiedBy>
  <cp:revision>30</cp:revision>
  <dcterms:created xsi:type="dcterms:W3CDTF">2024-03-16T19:42:44Z</dcterms:created>
  <dcterms:modified xsi:type="dcterms:W3CDTF">2024-03-20T11:45:07Z</dcterms:modified>
</cp:coreProperties>
</file>